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63" r:id="rId2"/>
    <p:sldId id="268" r:id="rId3"/>
    <p:sldId id="260" r:id="rId4"/>
    <p:sldId id="270" r:id="rId5"/>
    <p:sldId id="271" r:id="rId6"/>
    <p:sldId id="259" r:id="rId7"/>
    <p:sldId id="258" r:id="rId8"/>
    <p:sldId id="257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DB002-987F-49B9-9855-DB31C6F54F7B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CB4C6-AA12-4B64-9CE3-7FCDC6084D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4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CB4C6-AA12-4B64-9CE3-7FCDC6084D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08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CB4C6-AA12-4B64-9CE3-7FCDC6084D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00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7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1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8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9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2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0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7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1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8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5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6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0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8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2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06302B-20C0-4CEF-B031-998F0DC1132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5A91-9502-4A77-8B2C-F5E1A46E2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991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19706" y="903029"/>
            <a:ext cx="891218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sz="24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الجمهورية الجزائرية الديمقراطية الشعبية </a:t>
            </a:r>
            <a:endParaRPr lang="ar-DZ" sz="2400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1"/>
            <a:r>
              <a:rPr lang="ar-DZ" sz="28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وزارة التعليم العالي و البحث العلمي</a:t>
            </a:r>
          </a:p>
          <a:p>
            <a:pPr algn="ctr" rtl="1"/>
            <a:endParaRPr lang="ar-DZ" sz="500" b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1"/>
            <a:r>
              <a:rPr lang="ar-DZ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المدرسة الوطنية العليا للعلوم السياسية </a:t>
            </a:r>
          </a:p>
          <a:p>
            <a:pPr algn="ctr" rtl="1"/>
            <a:endParaRPr lang="ar-DZ" sz="500" b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1"/>
            <a:r>
              <a:rPr lang="ar-DZ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مديرية  أنظمة الإعلام والاتصال والعلاقات الخارجية </a:t>
            </a:r>
          </a:p>
          <a:p>
            <a:pPr algn="ctr" rtl="1"/>
            <a:endParaRPr lang="ar-DZ" sz="500" b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1"/>
            <a:endParaRPr lang="ar-DZ" sz="500" b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1"/>
            <a:endParaRPr lang="ar-DZ" sz="500" b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1"/>
            <a:r>
              <a:rPr lang="ar-DZ" sz="28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بمناسبـــة اليوم الدّولي لذكرى جميع ضحايا الأسلحة الكيميائية </a:t>
            </a:r>
          </a:p>
          <a:p>
            <a:pPr algn="ctr" rtl="1"/>
            <a:r>
              <a:rPr lang="ar-DZ" sz="28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الموافق لــ 30 نوفمبر </a:t>
            </a:r>
          </a:p>
          <a:p>
            <a:pPr algn="ctr" rtl="1"/>
            <a:r>
              <a:rPr lang="ar-DZ" sz="28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و </a:t>
            </a:r>
          </a:p>
          <a:p>
            <a:pPr algn="ctr" rtl="1"/>
            <a:endParaRPr lang="ar-DZ" sz="500" b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1"/>
            <a:r>
              <a:rPr lang="ar-DZ" sz="28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الذكرى 171 لمحرقة الاغواط في 4 ديسمبر 1852</a:t>
            </a:r>
          </a:p>
          <a:p>
            <a:pPr algn="ctr" rtl="1"/>
            <a:endParaRPr lang="ar-DZ" sz="2000" b="1" dirty="0">
              <a:ln>
                <a:solidFill>
                  <a:schemeClr val="tx1">
                    <a:lumMod val="75000"/>
                  </a:schemeClr>
                </a:solidFill>
              </a:ln>
            </a:endParaRPr>
          </a:p>
          <a:p>
            <a:pPr algn="ctr" rtl="1"/>
            <a:endParaRPr lang="ar-DZ" sz="2000" b="1" dirty="0">
              <a:ln>
                <a:solidFill>
                  <a:schemeClr val="tx1">
                    <a:lumMod val="75000"/>
                  </a:schemeClr>
                </a:solidFill>
              </a:ln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757" y="690587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461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08" y="773155"/>
            <a:ext cx="7620000" cy="504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757" y="676940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3598270" y="5821405"/>
            <a:ext cx="478047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DZ" sz="32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محرقة الاغواط 4 ديسمبر 1852</a:t>
            </a:r>
            <a:r>
              <a:rPr lang="ar-DZ" sz="3200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DZ" b="1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8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7850" y="981143"/>
            <a:ext cx="815256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ar-DZ" sz="2400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حقيقة المجزرة البشعة التي ارتكبها المحتل الفرنسي</a:t>
            </a:r>
          </a:p>
          <a:p>
            <a:pPr algn="ctr"/>
            <a:r>
              <a:rPr lang="ar-DZ" sz="2400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 بمدينة الاغواط في4  ديسمبر 1852</a:t>
            </a:r>
            <a:r>
              <a:rPr lang="ar-DZ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fr-F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66224" y="2802252"/>
            <a:ext cx="6364561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endParaRPr lang="ar-DZ" b="1" dirty="0">
              <a:solidFill>
                <a:schemeClr val="accent2">
                  <a:lumMod val="20000"/>
                  <a:lumOff val="8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منطقة الأغواط التي ظلت مستعصية على الفرنسيين، بقي أبناؤها يقاومون بضراوة تحت قيادة الأمير عبد القادر، والأمير خالد، إضافة إلى الأشقر الملثّم “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الناصر بن شهرة”، هذا الفارس الفذّ والغامض الذي لقنّ المحتل الفرنسي  دروسا 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في المعارك ،وأحبط هجمات الجنرالين “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لادميرو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و ”ماري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مونغ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على منوال المعركة التي انتصر فيها “بن شهرة” مطلع ماي 1844، حين قضى على حامية 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زاد عدد مقاتليها عن الـ 1700، واستمر صمود المقاومة إلى غاية عامي 1851 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و 1852.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/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884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758" y="702698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7" y="3758501"/>
            <a:ext cx="1487683" cy="18950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1" y="1127582"/>
            <a:ext cx="1492109" cy="1906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139" y="2450425"/>
            <a:ext cx="1749235" cy="18913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10" name="ZoneTexte 9"/>
          <p:cNvSpPr txBox="1"/>
          <p:nvPr/>
        </p:nvSpPr>
        <p:spPr>
          <a:xfrm>
            <a:off x="4881093" y="5898524"/>
            <a:ext cx="80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33493" y="6050924"/>
            <a:ext cx="80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018135" y="3026746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لادميرو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970343" y="5713858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>
                <a:latin typeface="Cambria Math" panose="02040503050406030204" pitchFamily="18" charset="0"/>
                <a:ea typeface="Cambria Math" panose="02040503050406030204" pitchFamily="18" charset="0"/>
              </a:rPr>
              <a:t>ماري </a:t>
            </a:r>
            <a:r>
              <a:rPr lang="ar-D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مونغ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9962663" y="4706042"/>
            <a:ext cx="142218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latin typeface="Cambria Math" panose="02040503050406030204" pitchFamily="18" charset="0"/>
                <a:ea typeface="Cambria Math" panose="02040503050406030204" pitchFamily="18" charset="0"/>
              </a:rPr>
              <a:t>الناصر بن شهرة</a:t>
            </a: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7000"/>
    </mc:Choice>
    <mc:Fallback xmlns="">
      <p:transition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1" y="424658"/>
            <a:ext cx="7271905" cy="41968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136393" y="5743411"/>
            <a:ext cx="7463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نفضّل الموت تحت أسوار المدينة على رفع الرايات البيض »</a:t>
            </a:r>
            <a:r>
              <a:rPr lang="ar-DZ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758" y="702698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0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8389" y="1985671"/>
            <a:ext cx="6490010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/>
            <a:endParaRPr lang="ar-DZ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قاد الجنرال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إمابل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بليسييه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جيشا تعداده 6000 جندي، لمحاصرة مدينة الأغواط في 21 نوفمبر 1852. </a:t>
            </a:r>
          </a:p>
          <a:p>
            <a:pPr algn="just" rtl="1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لم يتمكن الغزاة من تحقيق أي تقدّم، وعبثا سعى الجنرالات الثلاثة لإقناع المقاومين بالاستسلام ، حيث قتل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الأغواطـيون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اثنيـن من مبعوثي فرنسا، وأرسـلوا خطابا قـويا </a:t>
            </a:r>
          </a:p>
          <a:p>
            <a:pPr algn="just" rtl="1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إلى المحتلين : </a:t>
            </a:r>
          </a:p>
          <a:p>
            <a:pPr algn="just" rtl="1"/>
            <a:endParaRPr lang="fr-FR" sz="1100" b="1" dirty="0">
              <a:solidFill>
                <a:schemeClr val="accent2">
                  <a:lumMod val="20000"/>
                  <a:lumOff val="8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« 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نفضّل الموت تحت أسوار المدينة على رفع الرايات البيض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endParaRPr lang="ar-DZ" b="1" dirty="0">
              <a:solidFill>
                <a:schemeClr val="accent2">
                  <a:lumMod val="20000"/>
                  <a:lumOff val="8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 rtl="1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وقع الاقتحام الحاسم للمدينة في 4 ديسمبر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1852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وسقطت الاغواط في قبضة الاستعمار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53" y="2010007"/>
            <a:ext cx="2049537" cy="28379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600342" y="4998661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إمابل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بليسييه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757" y="676940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947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55443" y="1653112"/>
            <a:ext cx="428537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ar-DZ" sz="2400" b="1" dirty="0"/>
              <a:t>إ</a:t>
            </a:r>
            <a:r>
              <a:rPr lang="ar-DZ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رهاب </a:t>
            </a:r>
            <a:r>
              <a:rPr lang="ar-DZ" sz="2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الكلورفوروم</a:t>
            </a:r>
            <a:r>
              <a:rPr lang="ar-DZ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+ المحرقة</a:t>
            </a:r>
            <a:r>
              <a:rPr lang="ar-DZ" dirty="0"/>
              <a:t> 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231290" y="3277856"/>
            <a:ext cx="6252296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 rtl="1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إنّ الفرنسيين استخدموا مادة “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الكلورفوروم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” الكيميائية في هجومهم النهائي على الأغواط صباح الرابع ديسمبر 1852، و التقرير الذي أرسله “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بودانوس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أوكسينال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” إلى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الماريشال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“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فيالاتيه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” لا يزال موجودا في مركز الأرشيف الفرنسي وجميع الحيثيات مدوّنة في ملف من 54 صفحة 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 rtl="1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وتضمن  تفاصيل استخدام “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الكلوفوروم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” ، وهو مركب عضوي ثلاثي أكّد فعاليته في تنويم المحاصرين وشلّ أعضائهم، قبل أن يتم وضعهم في أكياس وحرقهم أحياء</a:t>
            </a:r>
            <a:r>
              <a:rPr lang="fr-F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63" y="1303770"/>
            <a:ext cx="4196585" cy="4213141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757" y="676940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386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82254" y="4993221"/>
            <a:ext cx="617480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لجأ سكان الأغواط إلى مغارة واسعة، ذكر المؤرخون  أنّ الجنرالات الثلاثة كلّفوا زبانيتهم بجمع أكياس السنابل التي جرى استخدامها في غلق كافة منافذ المغارة ، 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 إشعال النيران ما أدى إلى احتراق 3200 جزائري.</a:t>
            </a:r>
            <a:endParaRPr lang="fr-FR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30" y="889382"/>
            <a:ext cx="6515055" cy="39729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757" y="676940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49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40935" y="889382"/>
            <a:ext cx="423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8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رائحة الموت تواصلت 6 أشهر</a:t>
            </a:r>
            <a:r>
              <a:rPr lang="ar-DZ" sz="2800" b="1" dirty="0">
                <a:solidFill>
                  <a:schemeClr val="tx1">
                    <a:lumMod val="85000"/>
                  </a:schemeClr>
                </a:solidFill>
              </a:rPr>
              <a:t> </a:t>
            </a:r>
            <a:endParaRPr lang="fr-FR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42007" y="1951174"/>
            <a:ext cx="8035004" cy="2585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endParaRPr lang="ar-DZ" b="1" dirty="0">
              <a:solidFill>
                <a:schemeClr val="tx1">
                  <a:lumMod val="85000"/>
                </a:schemeClr>
              </a:solidFill>
            </a:endParaRP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إنّ الجثامين كانت لا تعد ولا تحصى والكلاب تنهشها، وبقيت رائحة الموت مهيمنة لنحو ستة أشهر، 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حتى أنّ أحد الفرنسيين روى في مذكراته "الجثث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تعيقنا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عن السير" وتحدث عن وضع الناجين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في المحتشد.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و سجّل "تيودور بان" في كتاب "رسائل عائلية": "المجزرة كانت فظيعة، ونابليون الثالث افتخر بحصار الأغواط"، مؤكدا على إمعان قادة فرنسا في المزيد من القسوة لإخضاع بقية زعماء القبائل، </a:t>
            </a:r>
          </a:p>
          <a:p>
            <a:pPr algn="r"/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في حين نعت "جيل </a:t>
            </a:r>
            <a:r>
              <a:rPr lang="ar-DZ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مونسروا</a:t>
            </a:r>
            <a:r>
              <a:rPr lang="ar-DZ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الباحث الفرنسي إلى تنفيذ بلاده "حرب عصابات في بلد كرّس لغة البطولة، ولفت الباحث إلى أنّ سلاح المدفعية هو الذي أسقط الأغواط .</a:t>
            </a:r>
          </a:p>
          <a:p>
            <a:pPr algn="r"/>
            <a:endParaRPr lang="ar-DZ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757" y="676940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10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0"/>
    </mc:Choice>
    <mc:Fallback xmlns="">
      <p:transition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7" y="1101824"/>
            <a:ext cx="7147774" cy="4765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86" y="0"/>
            <a:ext cx="483743" cy="5151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757" y="676940"/>
            <a:ext cx="466467" cy="424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ZoneTexte 2"/>
          <p:cNvSpPr txBox="1"/>
          <p:nvPr/>
        </p:nvSpPr>
        <p:spPr>
          <a:xfrm>
            <a:off x="3626507" y="6006115"/>
            <a:ext cx="446887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ar-DZ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هذه مقبرة خاصة بشهداء مقاومة الاغواط 1852</a:t>
            </a:r>
            <a:endParaRPr lang="fr-FR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3|4.1|1.4|1|1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1446</TotalTime>
  <Words>477</Words>
  <Application>Microsoft Office PowerPoint</Application>
  <PresentationFormat>Widescreen</PresentationFormat>
  <Paragraphs>51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WinErrorDotH</cp:lastModifiedBy>
  <cp:revision>159</cp:revision>
  <dcterms:created xsi:type="dcterms:W3CDTF">2023-12-05T08:49:36Z</dcterms:created>
  <dcterms:modified xsi:type="dcterms:W3CDTF">2023-12-13T14:29:24Z</dcterms:modified>
</cp:coreProperties>
</file>