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2" r:id="rId4"/>
  </p:sldMasterIdLst>
  <p:notesMasterIdLst>
    <p:notesMasterId r:id="rId39"/>
  </p:notesMasterIdLst>
  <p:handoutMasterIdLst>
    <p:handoutMasterId r:id="rId40"/>
  </p:handoutMasterIdLst>
  <p:sldIdLst>
    <p:sldId id="293" r:id="rId5"/>
    <p:sldId id="294" r:id="rId6"/>
    <p:sldId id="312" r:id="rId7"/>
    <p:sldId id="300" r:id="rId8"/>
    <p:sldId id="308" r:id="rId9"/>
    <p:sldId id="302" r:id="rId10"/>
    <p:sldId id="309" r:id="rId11"/>
    <p:sldId id="301" r:id="rId12"/>
    <p:sldId id="313" r:id="rId13"/>
    <p:sldId id="318" r:id="rId14"/>
    <p:sldId id="297" r:id="rId15"/>
    <p:sldId id="304" r:id="rId16"/>
    <p:sldId id="311" r:id="rId17"/>
    <p:sldId id="303" r:id="rId18"/>
    <p:sldId id="320" r:id="rId19"/>
    <p:sldId id="310" r:id="rId20"/>
    <p:sldId id="324" r:id="rId21"/>
    <p:sldId id="299" r:id="rId22"/>
    <p:sldId id="305" r:id="rId23"/>
    <p:sldId id="322" r:id="rId24"/>
    <p:sldId id="326" r:id="rId25"/>
    <p:sldId id="325" r:id="rId26"/>
    <p:sldId id="327" r:id="rId27"/>
    <p:sldId id="321" r:id="rId28"/>
    <p:sldId id="306" r:id="rId29"/>
    <p:sldId id="319" r:id="rId30"/>
    <p:sldId id="307" r:id="rId31"/>
    <p:sldId id="315" r:id="rId32"/>
    <p:sldId id="314" r:id="rId33"/>
    <p:sldId id="317" r:id="rId34"/>
    <p:sldId id="316" r:id="rId35"/>
    <p:sldId id="323" r:id="rId36"/>
    <p:sldId id="296" r:id="rId37"/>
    <p:sldId id="32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360" userDrawn="1">
          <p15:clr>
            <a:srgbClr val="A4A3A4"/>
          </p15:clr>
        </p15:guide>
        <p15:guide id="6"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D6E387"/>
    <a:srgbClr val="F2B077"/>
    <a:srgbClr val="0EABB7"/>
    <a:srgbClr val="000000"/>
    <a:srgbClr val="637FE9"/>
    <a:srgbClr val="F2D0E3"/>
    <a:srgbClr val="F23DB3"/>
    <a:srgbClr val="172DA6"/>
    <a:srgbClr val="4868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941" autoAdjust="0"/>
  </p:normalViewPr>
  <p:slideViewPr>
    <p:cSldViewPr snapToGrid="0" showGuides="1">
      <p:cViewPr varScale="1">
        <p:scale>
          <a:sx n="66" d="100"/>
          <a:sy n="66" d="100"/>
        </p:scale>
        <p:origin x="900" y="72"/>
      </p:cViewPr>
      <p:guideLst>
        <p:guide orient="horz" pos="360"/>
        <p:guide pos="3840"/>
      </p:guideLst>
    </p:cSldViewPr>
  </p:slideViewPr>
  <p:outlineViewPr>
    <p:cViewPr>
      <p:scale>
        <a:sx n="33" d="100"/>
        <a:sy n="33" d="100"/>
      </p:scale>
      <p:origin x="0" y="-3254"/>
    </p:cViewPr>
  </p:outlineViewPr>
  <p:notesTextViewPr>
    <p:cViewPr>
      <p:scale>
        <a:sx n="1" d="1"/>
        <a:sy n="1" d="1"/>
      </p:scale>
      <p:origin x="0" y="0"/>
    </p:cViewPr>
  </p:notesTextViewPr>
  <p:notesViewPr>
    <p:cSldViewPr snapToGrid="0" showGuides="1">
      <p:cViewPr varScale="1">
        <p:scale>
          <a:sx n="48" d="100"/>
          <a:sy n="48" d="100"/>
        </p:scale>
        <p:origin x="2684" y="36"/>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AC31C6-86CC-4986-9D57-FEB8224859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43EA96D-B685-4DB8-AAAD-03DBC19CE5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DC8938-83D5-4D91-922D-1735B846DE2C}" type="datetimeFigureOut">
              <a:rPr lang="en-US" smtClean="0"/>
              <a:t>10/21/2023</a:t>
            </a:fld>
            <a:endParaRPr lang="en-US" dirty="0"/>
          </a:p>
        </p:txBody>
      </p:sp>
      <p:sp>
        <p:nvSpPr>
          <p:cNvPr id="4" name="Footer Placeholder 3">
            <a:extLst>
              <a:ext uri="{FF2B5EF4-FFF2-40B4-BE49-F238E27FC236}">
                <a16:creationId xmlns:a16="http://schemas.microsoft.com/office/drawing/2014/main" id="{2CF58A3E-1629-48A9-846F-958A6CCD59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F26046E-95E6-4E03-8C52-6AD379D673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F05E45-3CC1-48B0-9200-3FE6BFCCC6FF}" type="slidenum">
              <a:rPr lang="en-US" smtClean="0"/>
              <a:t>‹#›</a:t>
            </a:fld>
            <a:endParaRPr lang="en-US" dirty="0"/>
          </a:p>
        </p:txBody>
      </p:sp>
    </p:spTree>
    <p:extLst>
      <p:ext uri="{BB962C8B-B14F-4D97-AF65-F5344CB8AC3E}">
        <p14:creationId xmlns:p14="http://schemas.microsoft.com/office/powerpoint/2010/main" val="2603670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D9086-AAB8-42A9-92C9-EA9C8F7F2814}" type="datetimeFigureOut">
              <a:rPr lang="en-US" smtClean="0"/>
              <a:t>10/21/2023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2B4267-FD12-436C-A400-74799FCF0CD5}" type="slidenum">
              <a:rPr lang="en-US" smtClean="0"/>
              <a:t>‹#›</a:t>
            </a:fld>
            <a:endParaRPr lang="en-US" dirty="0"/>
          </a:p>
        </p:txBody>
      </p:sp>
    </p:spTree>
    <p:extLst>
      <p:ext uri="{BB962C8B-B14F-4D97-AF65-F5344CB8AC3E}">
        <p14:creationId xmlns:p14="http://schemas.microsoft.com/office/powerpoint/2010/main" val="3688907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2B4267-FD12-436C-A400-74799FCF0CD5}" type="slidenum">
              <a:rPr lang="en-US" smtClean="0"/>
              <a:t>30</a:t>
            </a:fld>
            <a:endParaRPr lang="en-US" dirty="0"/>
          </a:p>
        </p:txBody>
      </p:sp>
    </p:spTree>
    <p:extLst>
      <p:ext uri="{BB962C8B-B14F-4D97-AF65-F5344CB8AC3E}">
        <p14:creationId xmlns:p14="http://schemas.microsoft.com/office/powerpoint/2010/main" val="3193544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ight">
    <p:spTree>
      <p:nvGrpSpPr>
        <p:cNvPr id="1" name=""/>
        <p:cNvGrpSpPr/>
        <p:nvPr/>
      </p:nvGrpSpPr>
      <p:grpSpPr>
        <a:xfrm>
          <a:off x="0" y="0"/>
          <a:ext cx="0" cy="0"/>
          <a:chOff x="0" y="0"/>
          <a:chExt cx="0" cy="0"/>
        </a:xfrm>
      </p:grpSpPr>
      <p:sp>
        <p:nvSpPr>
          <p:cNvPr id="43" name="Picture Placeholder 34">
            <a:extLst>
              <a:ext uri="{FF2B5EF4-FFF2-40B4-BE49-F238E27FC236}">
                <a16:creationId xmlns:a16="http://schemas.microsoft.com/office/drawing/2014/main" id="{2D1EF856-2381-405C-A913-80809E59AAB1}"/>
              </a:ext>
            </a:extLst>
          </p:cNvPr>
          <p:cNvSpPr>
            <a:spLocks noGrp="1"/>
          </p:cNvSpPr>
          <p:nvPr>
            <p:ph type="pic" sz="quarter" idx="11" hasCustomPrompt="1"/>
          </p:nvPr>
        </p:nvSpPr>
        <p:spPr>
          <a:xfrm>
            <a:off x="8655566" y="2453724"/>
            <a:ext cx="887413" cy="889000"/>
          </a:xfrm>
        </p:spPr>
        <p:txBody>
          <a:bodyPr>
            <a:normAutofit/>
          </a:bodyPr>
          <a:lstStyle>
            <a:lvl1pPr marL="0" indent="0">
              <a:buNone/>
              <a:defRPr sz="1000"/>
            </a:lvl1pPr>
          </a:lstStyle>
          <a:p>
            <a:r>
              <a:rPr lang="en-US" dirty="0"/>
              <a:t>ICON</a:t>
            </a:r>
          </a:p>
        </p:txBody>
      </p:sp>
      <p:sp>
        <p:nvSpPr>
          <p:cNvPr id="44" name="Text Placeholder 39">
            <a:extLst>
              <a:ext uri="{FF2B5EF4-FFF2-40B4-BE49-F238E27FC236}">
                <a16:creationId xmlns:a16="http://schemas.microsoft.com/office/drawing/2014/main" id="{34FBB9E9-CEBE-45B8-BF68-9E764AEF4CBC}"/>
              </a:ext>
            </a:extLst>
          </p:cNvPr>
          <p:cNvSpPr>
            <a:spLocks noGrp="1"/>
          </p:cNvSpPr>
          <p:nvPr>
            <p:ph type="body" sz="quarter" idx="14"/>
          </p:nvPr>
        </p:nvSpPr>
        <p:spPr>
          <a:xfrm>
            <a:off x="9710761" y="4641488"/>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45" name="Text Placeholder 46">
            <a:extLst>
              <a:ext uri="{FF2B5EF4-FFF2-40B4-BE49-F238E27FC236}">
                <a16:creationId xmlns:a16="http://schemas.microsoft.com/office/drawing/2014/main" id="{55B6C77E-DBDB-42A4-9B9B-3F2CF47584F0}"/>
              </a:ext>
            </a:extLst>
          </p:cNvPr>
          <p:cNvSpPr>
            <a:spLocks noGrp="1"/>
          </p:cNvSpPr>
          <p:nvPr>
            <p:ph type="body" sz="quarter" idx="18" hasCustomPrompt="1"/>
          </p:nvPr>
        </p:nvSpPr>
        <p:spPr>
          <a:xfrm>
            <a:off x="9710761" y="4240861"/>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46" name="Picture Placeholder 34">
            <a:extLst>
              <a:ext uri="{FF2B5EF4-FFF2-40B4-BE49-F238E27FC236}">
                <a16:creationId xmlns:a16="http://schemas.microsoft.com/office/drawing/2014/main" id="{55DF7ED3-48B8-48C6-A240-C3F0AF040540}"/>
              </a:ext>
            </a:extLst>
          </p:cNvPr>
          <p:cNvSpPr>
            <a:spLocks noGrp="1"/>
          </p:cNvSpPr>
          <p:nvPr>
            <p:ph type="pic" sz="quarter" idx="19" hasCustomPrompt="1"/>
          </p:nvPr>
        </p:nvSpPr>
        <p:spPr>
          <a:xfrm>
            <a:off x="5103465" y="2453724"/>
            <a:ext cx="887413" cy="889000"/>
          </a:xfrm>
        </p:spPr>
        <p:txBody>
          <a:bodyPr>
            <a:normAutofit/>
          </a:bodyPr>
          <a:lstStyle>
            <a:lvl1pPr marL="0" indent="0">
              <a:buNone/>
              <a:defRPr sz="1000"/>
            </a:lvl1pPr>
          </a:lstStyle>
          <a:p>
            <a:r>
              <a:rPr lang="en-US" dirty="0"/>
              <a:t>ICON</a:t>
            </a:r>
          </a:p>
        </p:txBody>
      </p:sp>
      <p:sp>
        <p:nvSpPr>
          <p:cNvPr id="47" name="Picture Placeholder 34">
            <a:extLst>
              <a:ext uri="{FF2B5EF4-FFF2-40B4-BE49-F238E27FC236}">
                <a16:creationId xmlns:a16="http://schemas.microsoft.com/office/drawing/2014/main" id="{C38ECA3B-7319-4FDB-BCA5-42DE903E763C}"/>
              </a:ext>
            </a:extLst>
          </p:cNvPr>
          <p:cNvSpPr>
            <a:spLocks noGrp="1"/>
          </p:cNvSpPr>
          <p:nvPr>
            <p:ph type="pic" sz="quarter" idx="20" hasCustomPrompt="1"/>
          </p:nvPr>
        </p:nvSpPr>
        <p:spPr>
          <a:xfrm>
            <a:off x="1551364" y="2453724"/>
            <a:ext cx="887413" cy="889000"/>
          </a:xfrm>
        </p:spPr>
        <p:txBody>
          <a:bodyPr>
            <a:normAutofit/>
          </a:bodyPr>
          <a:lstStyle>
            <a:lvl1pPr marL="0" indent="0">
              <a:buNone/>
              <a:defRPr sz="1000"/>
            </a:lvl1pPr>
          </a:lstStyle>
          <a:p>
            <a:r>
              <a:rPr lang="en-US" dirty="0"/>
              <a:t>ICON</a:t>
            </a:r>
          </a:p>
        </p:txBody>
      </p:sp>
      <p:sp>
        <p:nvSpPr>
          <p:cNvPr id="52" name="Picture Placeholder 34">
            <a:extLst>
              <a:ext uri="{FF2B5EF4-FFF2-40B4-BE49-F238E27FC236}">
                <a16:creationId xmlns:a16="http://schemas.microsoft.com/office/drawing/2014/main" id="{90EC8BEC-DD26-4CF5-9BA3-62FB1DE4E8F3}"/>
              </a:ext>
            </a:extLst>
          </p:cNvPr>
          <p:cNvSpPr>
            <a:spLocks noGrp="1"/>
          </p:cNvSpPr>
          <p:nvPr>
            <p:ph type="pic" sz="quarter" idx="21" hasCustomPrompt="1"/>
          </p:nvPr>
        </p:nvSpPr>
        <p:spPr>
          <a:xfrm>
            <a:off x="8655566" y="4186831"/>
            <a:ext cx="887413" cy="889000"/>
          </a:xfrm>
        </p:spPr>
        <p:txBody>
          <a:bodyPr>
            <a:normAutofit/>
          </a:bodyPr>
          <a:lstStyle>
            <a:lvl1pPr marL="0" indent="0">
              <a:buNone/>
              <a:defRPr sz="1000"/>
            </a:lvl1pPr>
          </a:lstStyle>
          <a:p>
            <a:r>
              <a:rPr lang="en-US" dirty="0"/>
              <a:t>ICON</a:t>
            </a:r>
          </a:p>
        </p:txBody>
      </p:sp>
      <p:sp>
        <p:nvSpPr>
          <p:cNvPr id="53" name="Picture Placeholder 34">
            <a:extLst>
              <a:ext uri="{FF2B5EF4-FFF2-40B4-BE49-F238E27FC236}">
                <a16:creationId xmlns:a16="http://schemas.microsoft.com/office/drawing/2014/main" id="{65A0AFA3-6580-43C1-B098-2C7BCA9F6C75}"/>
              </a:ext>
            </a:extLst>
          </p:cNvPr>
          <p:cNvSpPr>
            <a:spLocks noGrp="1"/>
          </p:cNvSpPr>
          <p:nvPr>
            <p:ph type="pic" sz="quarter" idx="22" hasCustomPrompt="1"/>
          </p:nvPr>
        </p:nvSpPr>
        <p:spPr>
          <a:xfrm>
            <a:off x="5103465" y="4186831"/>
            <a:ext cx="887413" cy="889000"/>
          </a:xfrm>
        </p:spPr>
        <p:txBody>
          <a:bodyPr>
            <a:normAutofit/>
          </a:bodyPr>
          <a:lstStyle>
            <a:lvl1pPr marL="0" indent="0">
              <a:buNone/>
              <a:defRPr sz="1000"/>
            </a:lvl1pPr>
          </a:lstStyle>
          <a:p>
            <a:r>
              <a:rPr lang="en-US" dirty="0"/>
              <a:t>ICON</a:t>
            </a:r>
          </a:p>
        </p:txBody>
      </p:sp>
      <p:sp>
        <p:nvSpPr>
          <p:cNvPr id="54" name="Picture Placeholder 34">
            <a:extLst>
              <a:ext uri="{FF2B5EF4-FFF2-40B4-BE49-F238E27FC236}">
                <a16:creationId xmlns:a16="http://schemas.microsoft.com/office/drawing/2014/main" id="{633BE360-454A-4A5C-9104-60910DAB61B5}"/>
              </a:ext>
            </a:extLst>
          </p:cNvPr>
          <p:cNvSpPr>
            <a:spLocks noGrp="1"/>
          </p:cNvSpPr>
          <p:nvPr>
            <p:ph type="pic" sz="quarter" idx="23" hasCustomPrompt="1"/>
          </p:nvPr>
        </p:nvSpPr>
        <p:spPr>
          <a:xfrm>
            <a:off x="1551364" y="4186831"/>
            <a:ext cx="887413" cy="889000"/>
          </a:xfrm>
        </p:spPr>
        <p:txBody>
          <a:bodyPr>
            <a:normAutofit/>
          </a:bodyPr>
          <a:lstStyle>
            <a:lvl1pPr marL="0" indent="0">
              <a:buNone/>
              <a:defRPr sz="1000"/>
            </a:lvl1pPr>
          </a:lstStyle>
          <a:p>
            <a:r>
              <a:rPr lang="en-US" dirty="0"/>
              <a:t>ICON</a:t>
            </a:r>
          </a:p>
        </p:txBody>
      </p:sp>
      <p:sp>
        <p:nvSpPr>
          <p:cNvPr id="59" name="Picture Placeholder 34">
            <a:extLst>
              <a:ext uri="{FF2B5EF4-FFF2-40B4-BE49-F238E27FC236}">
                <a16:creationId xmlns:a16="http://schemas.microsoft.com/office/drawing/2014/main" id="{E846108A-BBFA-4FDA-9BAA-78AA09FEF2B1}"/>
              </a:ext>
            </a:extLst>
          </p:cNvPr>
          <p:cNvSpPr>
            <a:spLocks noGrp="1"/>
          </p:cNvSpPr>
          <p:nvPr>
            <p:ph type="pic" sz="quarter" idx="24" hasCustomPrompt="1"/>
          </p:nvPr>
        </p:nvSpPr>
        <p:spPr>
          <a:xfrm>
            <a:off x="762501" y="306053"/>
            <a:ext cx="887413" cy="889000"/>
          </a:xfrm>
        </p:spPr>
        <p:txBody>
          <a:bodyPr>
            <a:normAutofit/>
          </a:bodyPr>
          <a:lstStyle>
            <a:lvl1pPr marL="0" indent="0">
              <a:buNone/>
              <a:defRPr sz="1000"/>
            </a:lvl1pPr>
          </a:lstStyle>
          <a:p>
            <a:r>
              <a:rPr lang="en-US" dirty="0"/>
              <a:t>ICON</a:t>
            </a:r>
          </a:p>
        </p:txBody>
      </p:sp>
      <p:sp>
        <p:nvSpPr>
          <p:cNvPr id="60" name="Picture Placeholder 34">
            <a:extLst>
              <a:ext uri="{FF2B5EF4-FFF2-40B4-BE49-F238E27FC236}">
                <a16:creationId xmlns:a16="http://schemas.microsoft.com/office/drawing/2014/main" id="{06FACEF4-EC76-40B1-ABAB-DFB9AB1C6F8C}"/>
              </a:ext>
            </a:extLst>
          </p:cNvPr>
          <p:cNvSpPr>
            <a:spLocks noGrp="1"/>
          </p:cNvSpPr>
          <p:nvPr>
            <p:ph type="pic" sz="quarter" idx="25" hasCustomPrompt="1"/>
          </p:nvPr>
        </p:nvSpPr>
        <p:spPr>
          <a:xfrm>
            <a:off x="5103465" y="5749817"/>
            <a:ext cx="887413" cy="889000"/>
          </a:xfrm>
        </p:spPr>
        <p:txBody>
          <a:bodyPr>
            <a:normAutofit/>
          </a:bodyPr>
          <a:lstStyle>
            <a:lvl1pPr marL="0" indent="0">
              <a:buNone/>
              <a:defRPr sz="1000"/>
            </a:lvl1pPr>
          </a:lstStyle>
          <a:p>
            <a:r>
              <a:rPr lang="en-US" dirty="0"/>
              <a:t>ICON</a:t>
            </a:r>
          </a:p>
        </p:txBody>
      </p:sp>
      <p:sp>
        <p:nvSpPr>
          <p:cNvPr id="77" name="Text Placeholder 39">
            <a:extLst>
              <a:ext uri="{FF2B5EF4-FFF2-40B4-BE49-F238E27FC236}">
                <a16:creationId xmlns:a16="http://schemas.microsoft.com/office/drawing/2014/main" id="{F9B127AA-A9E2-41AB-8FAE-D787CE0242BD}"/>
              </a:ext>
            </a:extLst>
          </p:cNvPr>
          <p:cNvSpPr>
            <a:spLocks noGrp="1"/>
          </p:cNvSpPr>
          <p:nvPr>
            <p:ph type="body" sz="quarter" idx="26"/>
          </p:nvPr>
        </p:nvSpPr>
        <p:spPr>
          <a:xfrm>
            <a:off x="9710761" y="2877635"/>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78" name="Text Placeholder 46">
            <a:extLst>
              <a:ext uri="{FF2B5EF4-FFF2-40B4-BE49-F238E27FC236}">
                <a16:creationId xmlns:a16="http://schemas.microsoft.com/office/drawing/2014/main" id="{716BD719-7234-4908-ABBF-43004C9CA957}"/>
              </a:ext>
            </a:extLst>
          </p:cNvPr>
          <p:cNvSpPr>
            <a:spLocks noGrp="1"/>
          </p:cNvSpPr>
          <p:nvPr>
            <p:ph type="body" sz="quarter" idx="27" hasCustomPrompt="1"/>
          </p:nvPr>
        </p:nvSpPr>
        <p:spPr>
          <a:xfrm>
            <a:off x="9710761" y="2477008"/>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79" name="Text Placeholder 39">
            <a:extLst>
              <a:ext uri="{FF2B5EF4-FFF2-40B4-BE49-F238E27FC236}">
                <a16:creationId xmlns:a16="http://schemas.microsoft.com/office/drawing/2014/main" id="{626608D9-0200-4530-A392-8778E0D04406}"/>
              </a:ext>
            </a:extLst>
          </p:cNvPr>
          <p:cNvSpPr>
            <a:spLocks noGrp="1"/>
          </p:cNvSpPr>
          <p:nvPr>
            <p:ph type="body" sz="quarter" idx="28"/>
          </p:nvPr>
        </p:nvSpPr>
        <p:spPr>
          <a:xfrm>
            <a:off x="6116956" y="4641488"/>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80" name="Text Placeholder 46">
            <a:extLst>
              <a:ext uri="{FF2B5EF4-FFF2-40B4-BE49-F238E27FC236}">
                <a16:creationId xmlns:a16="http://schemas.microsoft.com/office/drawing/2014/main" id="{752DFA8A-D6FA-4ECD-9E35-F71EA4E99C77}"/>
              </a:ext>
            </a:extLst>
          </p:cNvPr>
          <p:cNvSpPr>
            <a:spLocks noGrp="1"/>
          </p:cNvSpPr>
          <p:nvPr>
            <p:ph type="body" sz="quarter" idx="29" hasCustomPrompt="1"/>
          </p:nvPr>
        </p:nvSpPr>
        <p:spPr>
          <a:xfrm>
            <a:off x="6116956" y="4240861"/>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81" name="Text Placeholder 39">
            <a:extLst>
              <a:ext uri="{FF2B5EF4-FFF2-40B4-BE49-F238E27FC236}">
                <a16:creationId xmlns:a16="http://schemas.microsoft.com/office/drawing/2014/main" id="{CF686D19-A348-4080-A966-C34BC802E272}"/>
              </a:ext>
            </a:extLst>
          </p:cNvPr>
          <p:cNvSpPr>
            <a:spLocks noGrp="1"/>
          </p:cNvSpPr>
          <p:nvPr>
            <p:ph type="body" sz="quarter" idx="30"/>
          </p:nvPr>
        </p:nvSpPr>
        <p:spPr>
          <a:xfrm>
            <a:off x="6116956" y="2877635"/>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82" name="Text Placeholder 46">
            <a:extLst>
              <a:ext uri="{FF2B5EF4-FFF2-40B4-BE49-F238E27FC236}">
                <a16:creationId xmlns:a16="http://schemas.microsoft.com/office/drawing/2014/main" id="{60735320-27D8-4F8E-A024-598776C9D1C3}"/>
              </a:ext>
            </a:extLst>
          </p:cNvPr>
          <p:cNvSpPr>
            <a:spLocks noGrp="1"/>
          </p:cNvSpPr>
          <p:nvPr>
            <p:ph type="body" sz="quarter" idx="31" hasCustomPrompt="1"/>
          </p:nvPr>
        </p:nvSpPr>
        <p:spPr>
          <a:xfrm>
            <a:off x="6116956" y="2477008"/>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83" name="Text Placeholder 39">
            <a:extLst>
              <a:ext uri="{FF2B5EF4-FFF2-40B4-BE49-F238E27FC236}">
                <a16:creationId xmlns:a16="http://schemas.microsoft.com/office/drawing/2014/main" id="{EAAFD4E3-0D64-4DC4-AC95-C45ABD2AE6F9}"/>
              </a:ext>
            </a:extLst>
          </p:cNvPr>
          <p:cNvSpPr>
            <a:spLocks noGrp="1"/>
          </p:cNvSpPr>
          <p:nvPr>
            <p:ph type="body" sz="quarter" idx="32"/>
          </p:nvPr>
        </p:nvSpPr>
        <p:spPr>
          <a:xfrm>
            <a:off x="6116956" y="6138282"/>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84" name="Text Placeholder 46">
            <a:extLst>
              <a:ext uri="{FF2B5EF4-FFF2-40B4-BE49-F238E27FC236}">
                <a16:creationId xmlns:a16="http://schemas.microsoft.com/office/drawing/2014/main" id="{4E33188F-DB97-4480-8F80-07EABC10A011}"/>
              </a:ext>
            </a:extLst>
          </p:cNvPr>
          <p:cNvSpPr>
            <a:spLocks noGrp="1"/>
          </p:cNvSpPr>
          <p:nvPr>
            <p:ph type="body" sz="quarter" idx="33" hasCustomPrompt="1"/>
          </p:nvPr>
        </p:nvSpPr>
        <p:spPr>
          <a:xfrm>
            <a:off x="6116956" y="5750417"/>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85" name="Text Placeholder 39">
            <a:extLst>
              <a:ext uri="{FF2B5EF4-FFF2-40B4-BE49-F238E27FC236}">
                <a16:creationId xmlns:a16="http://schemas.microsoft.com/office/drawing/2014/main" id="{72308068-AAC7-4C44-AAF1-B2E1EC218C53}"/>
              </a:ext>
            </a:extLst>
          </p:cNvPr>
          <p:cNvSpPr>
            <a:spLocks noGrp="1"/>
          </p:cNvSpPr>
          <p:nvPr>
            <p:ph type="body" sz="quarter" idx="34"/>
          </p:nvPr>
        </p:nvSpPr>
        <p:spPr>
          <a:xfrm>
            <a:off x="2553374" y="2877635"/>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86" name="Text Placeholder 46">
            <a:extLst>
              <a:ext uri="{FF2B5EF4-FFF2-40B4-BE49-F238E27FC236}">
                <a16:creationId xmlns:a16="http://schemas.microsoft.com/office/drawing/2014/main" id="{0601897E-1B17-49DA-9E03-BCE007BD9ACC}"/>
              </a:ext>
            </a:extLst>
          </p:cNvPr>
          <p:cNvSpPr>
            <a:spLocks noGrp="1"/>
          </p:cNvSpPr>
          <p:nvPr>
            <p:ph type="body" sz="quarter" idx="35" hasCustomPrompt="1"/>
          </p:nvPr>
        </p:nvSpPr>
        <p:spPr>
          <a:xfrm>
            <a:off x="2553374" y="2477008"/>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87" name="Text Placeholder 39">
            <a:extLst>
              <a:ext uri="{FF2B5EF4-FFF2-40B4-BE49-F238E27FC236}">
                <a16:creationId xmlns:a16="http://schemas.microsoft.com/office/drawing/2014/main" id="{19CE1DF1-96AA-415F-9715-D5354F419B53}"/>
              </a:ext>
            </a:extLst>
          </p:cNvPr>
          <p:cNvSpPr>
            <a:spLocks noGrp="1"/>
          </p:cNvSpPr>
          <p:nvPr>
            <p:ph type="body" sz="quarter" idx="36"/>
          </p:nvPr>
        </p:nvSpPr>
        <p:spPr>
          <a:xfrm>
            <a:off x="2553374" y="4641488"/>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88" name="Text Placeholder 46">
            <a:extLst>
              <a:ext uri="{FF2B5EF4-FFF2-40B4-BE49-F238E27FC236}">
                <a16:creationId xmlns:a16="http://schemas.microsoft.com/office/drawing/2014/main" id="{9F9535F2-A766-44AF-9AD3-51BA2C6F2ED8}"/>
              </a:ext>
            </a:extLst>
          </p:cNvPr>
          <p:cNvSpPr>
            <a:spLocks noGrp="1"/>
          </p:cNvSpPr>
          <p:nvPr>
            <p:ph type="body" sz="quarter" idx="37" hasCustomPrompt="1"/>
          </p:nvPr>
        </p:nvSpPr>
        <p:spPr>
          <a:xfrm>
            <a:off x="2553374" y="4240861"/>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89" name="Text Placeholder 39">
            <a:extLst>
              <a:ext uri="{FF2B5EF4-FFF2-40B4-BE49-F238E27FC236}">
                <a16:creationId xmlns:a16="http://schemas.microsoft.com/office/drawing/2014/main" id="{15177575-6B71-4584-8E0B-D151D973200D}"/>
              </a:ext>
            </a:extLst>
          </p:cNvPr>
          <p:cNvSpPr>
            <a:spLocks noGrp="1"/>
          </p:cNvSpPr>
          <p:nvPr>
            <p:ph type="body" sz="quarter" idx="38"/>
          </p:nvPr>
        </p:nvSpPr>
        <p:spPr>
          <a:xfrm>
            <a:off x="1749692" y="814919"/>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90" name="Text Placeholder 46">
            <a:extLst>
              <a:ext uri="{FF2B5EF4-FFF2-40B4-BE49-F238E27FC236}">
                <a16:creationId xmlns:a16="http://schemas.microsoft.com/office/drawing/2014/main" id="{FC7F0546-1415-48CA-8E73-91D3480ED57D}"/>
              </a:ext>
            </a:extLst>
          </p:cNvPr>
          <p:cNvSpPr>
            <a:spLocks noGrp="1"/>
          </p:cNvSpPr>
          <p:nvPr>
            <p:ph type="body" sz="quarter" idx="39" hasCustomPrompt="1"/>
          </p:nvPr>
        </p:nvSpPr>
        <p:spPr>
          <a:xfrm>
            <a:off x="1749692" y="411976"/>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 name="Title 1">
            <a:extLst>
              <a:ext uri="{FF2B5EF4-FFF2-40B4-BE49-F238E27FC236}">
                <a16:creationId xmlns:a16="http://schemas.microsoft.com/office/drawing/2014/main" id="{AA017577-965B-4F93-A2EE-44D638A8C60A}"/>
              </a:ext>
            </a:extLst>
          </p:cNvPr>
          <p:cNvSpPr>
            <a:spLocks noGrp="1"/>
          </p:cNvSpPr>
          <p:nvPr>
            <p:ph type="title"/>
          </p:nvPr>
        </p:nvSpPr>
        <p:spPr>
          <a:xfrm>
            <a:off x="5753098" y="457200"/>
            <a:ext cx="6096001" cy="601662"/>
          </a:xfrm>
        </p:spPr>
        <p:txBody>
          <a:bodyPr/>
          <a:lstStyle>
            <a:lvl1pPr algn="r">
              <a:defRPr/>
            </a:lvl1pPr>
          </a:lstStyle>
          <a:p>
            <a:r>
              <a:rPr lang="en-US" dirty="0"/>
              <a:t>Click to edit Master title style</a:t>
            </a:r>
          </a:p>
        </p:txBody>
      </p:sp>
    </p:spTree>
    <p:extLst>
      <p:ext uri="{BB962C8B-B14F-4D97-AF65-F5344CB8AC3E}">
        <p14:creationId xmlns:p14="http://schemas.microsoft.com/office/powerpoint/2010/main" val="1153576"/>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72" userDrawn="1">
          <p15:clr>
            <a:srgbClr val="5ACBF0"/>
          </p15:clr>
        </p15:guide>
        <p15:guide id="6" pos="2064">
          <p15:clr>
            <a:srgbClr val="5ACBF0"/>
          </p15:clr>
        </p15:guide>
        <p15:guide id="7" pos="1776">
          <p15:clr>
            <a:srgbClr val="5ACBF0"/>
          </p15:clr>
        </p15:guide>
        <p15:guide id="8" pos="5616">
          <p15:clr>
            <a:srgbClr val="5ACBF0"/>
          </p15:clr>
        </p15:guide>
        <p15:guide id="9" pos="5928" userDrawn="1">
          <p15:clr>
            <a:srgbClr val="5ACBF0"/>
          </p15:clr>
        </p15:guide>
        <p15:guide id="10" pos="144">
          <p15:clr>
            <a:srgbClr val="5ACBF0"/>
          </p15:clr>
        </p15:guide>
        <p15:guide id="11" orient="horz" pos="4200" userDrawn="1">
          <p15:clr>
            <a:srgbClr val="5ACBF0"/>
          </p15:clr>
        </p15:guide>
        <p15:guide id="12" pos="7536">
          <p15:clr>
            <a:srgbClr val="5ACBF0"/>
          </p15:clr>
        </p15:guide>
        <p15:guide id="13" orient="horz" pos="14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ix">
    <p:spTree>
      <p:nvGrpSpPr>
        <p:cNvPr id="1" name=""/>
        <p:cNvGrpSpPr/>
        <p:nvPr/>
      </p:nvGrpSpPr>
      <p:grpSpPr>
        <a:xfrm>
          <a:off x="0" y="0"/>
          <a:ext cx="0" cy="0"/>
          <a:chOff x="0" y="0"/>
          <a:chExt cx="0" cy="0"/>
        </a:xfrm>
      </p:grpSpPr>
      <p:sp>
        <p:nvSpPr>
          <p:cNvPr id="40" name="Picture Placeholder 34">
            <a:extLst>
              <a:ext uri="{FF2B5EF4-FFF2-40B4-BE49-F238E27FC236}">
                <a16:creationId xmlns:a16="http://schemas.microsoft.com/office/drawing/2014/main" id="{EA10837A-18D5-41DD-A066-A079A09D86A7}"/>
              </a:ext>
            </a:extLst>
          </p:cNvPr>
          <p:cNvSpPr>
            <a:spLocks noGrp="1"/>
          </p:cNvSpPr>
          <p:nvPr>
            <p:ph type="pic" sz="quarter" idx="24" hasCustomPrompt="1"/>
          </p:nvPr>
        </p:nvSpPr>
        <p:spPr>
          <a:xfrm>
            <a:off x="1420935" y="466999"/>
            <a:ext cx="887413" cy="889000"/>
          </a:xfrm>
        </p:spPr>
        <p:txBody>
          <a:bodyPr>
            <a:normAutofit/>
          </a:bodyPr>
          <a:lstStyle>
            <a:lvl1pPr marL="0" indent="0">
              <a:buNone/>
              <a:defRPr sz="1000"/>
            </a:lvl1pPr>
          </a:lstStyle>
          <a:p>
            <a:r>
              <a:rPr lang="en-US" dirty="0"/>
              <a:t>ICON</a:t>
            </a:r>
          </a:p>
        </p:txBody>
      </p:sp>
      <p:sp>
        <p:nvSpPr>
          <p:cNvPr id="41" name="Text Placeholder 39">
            <a:extLst>
              <a:ext uri="{FF2B5EF4-FFF2-40B4-BE49-F238E27FC236}">
                <a16:creationId xmlns:a16="http://schemas.microsoft.com/office/drawing/2014/main" id="{FD8132DE-D62C-4410-983C-9F458DCEF6DE}"/>
              </a:ext>
            </a:extLst>
          </p:cNvPr>
          <p:cNvSpPr>
            <a:spLocks noGrp="1"/>
          </p:cNvSpPr>
          <p:nvPr>
            <p:ph type="body" sz="quarter" idx="38"/>
          </p:nvPr>
        </p:nvSpPr>
        <p:spPr>
          <a:xfrm>
            <a:off x="2408126" y="930257"/>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42" name="Text Placeholder 46">
            <a:extLst>
              <a:ext uri="{FF2B5EF4-FFF2-40B4-BE49-F238E27FC236}">
                <a16:creationId xmlns:a16="http://schemas.microsoft.com/office/drawing/2014/main" id="{DF68D5C6-4D23-4113-9FFA-AFAAB5A6DA01}"/>
              </a:ext>
            </a:extLst>
          </p:cNvPr>
          <p:cNvSpPr>
            <a:spLocks noGrp="1"/>
          </p:cNvSpPr>
          <p:nvPr>
            <p:ph type="body" sz="quarter" idx="39" hasCustomPrompt="1"/>
          </p:nvPr>
        </p:nvSpPr>
        <p:spPr>
          <a:xfrm>
            <a:off x="2408126" y="527314"/>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48" name="Picture Placeholder 34">
            <a:extLst>
              <a:ext uri="{FF2B5EF4-FFF2-40B4-BE49-F238E27FC236}">
                <a16:creationId xmlns:a16="http://schemas.microsoft.com/office/drawing/2014/main" id="{2B75D755-4972-4E8B-ACD5-FAE778A86273}"/>
              </a:ext>
            </a:extLst>
          </p:cNvPr>
          <p:cNvSpPr>
            <a:spLocks noGrp="1"/>
          </p:cNvSpPr>
          <p:nvPr>
            <p:ph type="pic" sz="quarter" idx="40" hasCustomPrompt="1"/>
          </p:nvPr>
        </p:nvSpPr>
        <p:spPr>
          <a:xfrm>
            <a:off x="3458965" y="2484454"/>
            <a:ext cx="887413" cy="889000"/>
          </a:xfrm>
        </p:spPr>
        <p:txBody>
          <a:bodyPr>
            <a:normAutofit/>
          </a:bodyPr>
          <a:lstStyle>
            <a:lvl1pPr marL="0" indent="0">
              <a:buNone/>
              <a:defRPr sz="1000"/>
            </a:lvl1pPr>
          </a:lstStyle>
          <a:p>
            <a:r>
              <a:rPr lang="en-US" dirty="0"/>
              <a:t>ICON</a:t>
            </a:r>
          </a:p>
        </p:txBody>
      </p:sp>
      <p:sp>
        <p:nvSpPr>
          <p:cNvPr id="49" name="Text Placeholder 39">
            <a:extLst>
              <a:ext uri="{FF2B5EF4-FFF2-40B4-BE49-F238E27FC236}">
                <a16:creationId xmlns:a16="http://schemas.microsoft.com/office/drawing/2014/main" id="{0EEE7EDE-175B-450F-B4D2-50D992E53C5E}"/>
              </a:ext>
            </a:extLst>
          </p:cNvPr>
          <p:cNvSpPr>
            <a:spLocks noGrp="1"/>
          </p:cNvSpPr>
          <p:nvPr>
            <p:ph type="body" sz="quarter" idx="41"/>
          </p:nvPr>
        </p:nvSpPr>
        <p:spPr>
          <a:xfrm>
            <a:off x="4446156" y="2947712"/>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50" name="Text Placeholder 46">
            <a:extLst>
              <a:ext uri="{FF2B5EF4-FFF2-40B4-BE49-F238E27FC236}">
                <a16:creationId xmlns:a16="http://schemas.microsoft.com/office/drawing/2014/main" id="{91051322-19B5-41CA-BEAB-A8F1B8CA54ED}"/>
              </a:ext>
            </a:extLst>
          </p:cNvPr>
          <p:cNvSpPr>
            <a:spLocks noGrp="1"/>
          </p:cNvSpPr>
          <p:nvPr>
            <p:ph type="body" sz="quarter" idx="42" hasCustomPrompt="1"/>
          </p:nvPr>
        </p:nvSpPr>
        <p:spPr>
          <a:xfrm>
            <a:off x="4446156" y="2544769"/>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1" name="Picture Placeholder 34">
            <a:extLst>
              <a:ext uri="{FF2B5EF4-FFF2-40B4-BE49-F238E27FC236}">
                <a16:creationId xmlns:a16="http://schemas.microsoft.com/office/drawing/2014/main" id="{966FF594-D5D5-4FD4-A245-AAF0D053095E}"/>
              </a:ext>
            </a:extLst>
          </p:cNvPr>
          <p:cNvSpPr>
            <a:spLocks noGrp="1"/>
          </p:cNvSpPr>
          <p:nvPr>
            <p:ph type="pic" sz="quarter" idx="43" hasCustomPrompt="1"/>
          </p:nvPr>
        </p:nvSpPr>
        <p:spPr>
          <a:xfrm>
            <a:off x="8030968" y="2484454"/>
            <a:ext cx="887413" cy="889000"/>
          </a:xfrm>
        </p:spPr>
        <p:txBody>
          <a:bodyPr>
            <a:normAutofit/>
          </a:bodyPr>
          <a:lstStyle>
            <a:lvl1pPr marL="0" indent="0">
              <a:buNone/>
              <a:defRPr sz="1000"/>
            </a:lvl1pPr>
          </a:lstStyle>
          <a:p>
            <a:r>
              <a:rPr lang="en-US" dirty="0"/>
              <a:t>ICON</a:t>
            </a:r>
          </a:p>
        </p:txBody>
      </p:sp>
      <p:sp>
        <p:nvSpPr>
          <p:cNvPr id="55" name="Text Placeholder 39">
            <a:extLst>
              <a:ext uri="{FF2B5EF4-FFF2-40B4-BE49-F238E27FC236}">
                <a16:creationId xmlns:a16="http://schemas.microsoft.com/office/drawing/2014/main" id="{3A5DD9C2-78E8-4416-B2C1-F07A9E25832F}"/>
              </a:ext>
            </a:extLst>
          </p:cNvPr>
          <p:cNvSpPr>
            <a:spLocks noGrp="1"/>
          </p:cNvSpPr>
          <p:nvPr>
            <p:ph type="body" sz="quarter" idx="44"/>
          </p:nvPr>
        </p:nvSpPr>
        <p:spPr>
          <a:xfrm>
            <a:off x="9018159" y="2947712"/>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56" name="Text Placeholder 46">
            <a:extLst>
              <a:ext uri="{FF2B5EF4-FFF2-40B4-BE49-F238E27FC236}">
                <a16:creationId xmlns:a16="http://schemas.microsoft.com/office/drawing/2014/main" id="{D8A4734F-8867-4923-806F-AE04360B226B}"/>
              </a:ext>
            </a:extLst>
          </p:cNvPr>
          <p:cNvSpPr>
            <a:spLocks noGrp="1"/>
          </p:cNvSpPr>
          <p:nvPr>
            <p:ph type="body" sz="quarter" idx="45" hasCustomPrompt="1"/>
          </p:nvPr>
        </p:nvSpPr>
        <p:spPr>
          <a:xfrm>
            <a:off x="9018159" y="2544769"/>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7" name="Picture Placeholder 34">
            <a:extLst>
              <a:ext uri="{FF2B5EF4-FFF2-40B4-BE49-F238E27FC236}">
                <a16:creationId xmlns:a16="http://schemas.microsoft.com/office/drawing/2014/main" id="{B03F66BE-0084-45A8-85FC-1448DEA89D7E}"/>
              </a:ext>
            </a:extLst>
          </p:cNvPr>
          <p:cNvSpPr>
            <a:spLocks noGrp="1"/>
          </p:cNvSpPr>
          <p:nvPr>
            <p:ph type="pic" sz="quarter" idx="46" hasCustomPrompt="1"/>
          </p:nvPr>
        </p:nvSpPr>
        <p:spPr>
          <a:xfrm>
            <a:off x="1586860" y="4201784"/>
            <a:ext cx="887413" cy="889000"/>
          </a:xfrm>
        </p:spPr>
        <p:txBody>
          <a:bodyPr>
            <a:normAutofit/>
          </a:bodyPr>
          <a:lstStyle>
            <a:lvl1pPr marL="0" indent="0">
              <a:buNone/>
              <a:defRPr sz="1000"/>
            </a:lvl1pPr>
          </a:lstStyle>
          <a:p>
            <a:r>
              <a:rPr lang="en-US" dirty="0"/>
              <a:t>ICON</a:t>
            </a:r>
          </a:p>
        </p:txBody>
      </p:sp>
      <p:sp>
        <p:nvSpPr>
          <p:cNvPr id="58" name="Text Placeholder 39">
            <a:extLst>
              <a:ext uri="{FF2B5EF4-FFF2-40B4-BE49-F238E27FC236}">
                <a16:creationId xmlns:a16="http://schemas.microsoft.com/office/drawing/2014/main" id="{3F9DA6EE-3DE6-4493-AD6B-BEC7EE858CED}"/>
              </a:ext>
            </a:extLst>
          </p:cNvPr>
          <p:cNvSpPr>
            <a:spLocks noGrp="1"/>
          </p:cNvSpPr>
          <p:nvPr>
            <p:ph type="body" sz="quarter" idx="47"/>
          </p:nvPr>
        </p:nvSpPr>
        <p:spPr>
          <a:xfrm>
            <a:off x="2574051" y="4665042"/>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61" name="Text Placeholder 46">
            <a:extLst>
              <a:ext uri="{FF2B5EF4-FFF2-40B4-BE49-F238E27FC236}">
                <a16:creationId xmlns:a16="http://schemas.microsoft.com/office/drawing/2014/main" id="{DD5495C5-2CD2-4593-BC1F-CF0E7D3601E3}"/>
              </a:ext>
            </a:extLst>
          </p:cNvPr>
          <p:cNvSpPr>
            <a:spLocks noGrp="1"/>
          </p:cNvSpPr>
          <p:nvPr>
            <p:ph type="body" sz="quarter" idx="48" hasCustomPrompt="1"/>
          </p:nvPr>
        </p:nvSpPr>
        <p:spPr>
          <a:xfrm>
            <a:off x="2574051" y="4262099"/>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2" name="Picture Placeholder 34">
            <a:extLst>
              <a:ext uri="{FF2B5EF4-FFF2-40B4-BE49-F238E27FC236}">
                <a16:creationId xmlns:a16="http://schemas.microsoft.com/office/drawing/2014/main" id="{D2B54852-DC63-410D-BE2A-4D723492843F}"/>
              </a:ext>
            </a:extLst>
          </p:cNvPr>
          <p:cNvSpPr>
            <a:spLocks noGrp="1"/>
          </p:cNvSpPr>
          <p:nvPr>
            <p:ph type="pic" sz="quarter" idx="49" hasCustomPrompt="1"/>
          </p:nvPr>
        </p:nvSpPr>
        <p:spPr>
          <a:xfrm>
            <a:off x="5818607" y="4201784"/>
            <a:ext cx="887413" cy="889000"/>
          </a:xfrm>
        </p:spPr>
        <p:txBody>
          <a:bodyPr>
            <a:normAutofit/>
          </a:bodyPr>
          <a:lstStyle>
            <a:lvl1pPr marL="0" indent="0">
              <a:buNone/>
              <a:defRPr sz="1000"/>
            </a:lvl1pPr>
          </a:lstStyle>
          <a:p>
            <a:r>
              <a:rPr lang="en-US" dirty="0"/>
              <a:t>ICON</a:t>
            </a:r>
          </a:p>
        </p:txBody>
      </p:sp>
      <p:sp>
        <p:nvSpPr>
          <p:cNvPr id="63" name="Text Placeholder 39">
            <a:extLst>
              <a:ext uri="{FF2B5EF4-FFF2-40B4-BE49-F238E27FC236}">
                <a16:creationId xmlns:a16="http://schemas.microsoft.com/office/drawing/2014/main" id="{13567973-FE07-4747-9500-D565A3EF2869}"/>
              </a:ext>
            </a:extLst>
          </p:cNvPr>
          <p:cNvSpPr>
            <a:spLocks noGrp="1"/>
          </p:cNvSpPr>
          <p:nvPr>
            <p:ph type="body" sz="quarter" idx="50"/>
          </p:nvPr>
        </p:nvSpPr>
        <p:spPr>
          <a:xfrm>
            <a:off x="6805798" y="4665042"/>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64" name="Text Placeholder 46">
            <a:extLst>
              <a:ext uri="{FF2B5EF4-FFF2-40B4-BE49-F238E27FC236}">
                <a16:creationId xmlns:a16="http://schemas.microsoft.com/office/drawing/2014/main" id="{FCE91BB7-DB4C-4F95-ADC1-2757AA689645}"/>
              </a:ext>
            </a:extLst>
          </p:cNvPr>
          <p:cNvSpPr>
            <a:spLocks noGrp="1"/>
          </p:cNvSpPr>
          <p:nvPr>
            <p:ph type="body" sz="quarter" idx="51" hasCustomPrompt="1"/>
          </p:nvPr>
        </p:nvSpPr>
        <p:spPr>
          <a:xfrm>
            <a:off x="6805798" y="4262099"/>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5" name="Picture Placeholder 34">
            <a:extLst>
              <a:ext uri="{FF2B5EF4-FFF2-40B4-BE49-F238E27FC236}">
                <a16:creationId xmlns:a16="http://schemas.microsoft.com/office/drawing/2014/main" id="{7082A562-BADD-429E-BB11-8A40EE253FC4}"/>
              </a:ext>
            </a:extLst>
          </p:cNvPr>
          <p:cNvSpPr>
            <a:spLocks noGrp="1"/>
          </p:cNvSpPr>
          <p:nvPr>
            <p:ph type="pic" sz="quarter" idx="52" hasCustomPrompt="1"/>
          </p:nvPr>
        </p:nvSpPr>
        <p:spPr>
          <a:xfrm>
            <a:off x="8027987" y="5637179"/>
            <a:ext cx="887413" cy="889000"/>
          </a:xfrm>
        </p:spPr>
        <p:txBody>
          <a:bodyPr>
            <a:normAutofit/>
          </a:bodyPr>
          <a:lstStyle>
            <a:lvl1pPr marL="0" indent="0">
              <a:buNone/>
              <a:defRPr sz="1000"/>
            </a:lvl1pPr>
          </a:lstStyle>
          <a:p>
            <a:r>
              <a:rPr lang="en-US" dirty="0"/>
              <a:t>ICON</a:t>
            </a:r>
          </a:p>
        </p:txBody>
      </p:sp>
      <p:sp>
        <p:nvSpPr>
          <p:cNvPr id="66" name="Text Placeholder 39">
            <a:extLst>
              <a:ext uri="{FF2B5EF4-FFF2-40B4-BE49-F238E27FC236}">
                <a16:creationId xmlns:a16="http://schemas.microsoft.com/office/drawing/2014/main" id="{C8F3380A-C45C-44C2-BE84-98D3DADAEDA3}"/>
              </a:ext>
            </a:extLst>
          </p:cNvPr>
          <p:cNvSpPr>
            <a:spLocks noGrp="1"/>
          </p:cNvSpPr>
          <p:nvPr>
            <p:ph type="body" sz="quarter" idx="53"/>
          </p:nvPr>
        </p:nvSpPr>
        <p:spPr>
          <a:xfrm>
            <a:off x="9015178" y="6100437"/>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67" name="Text Placeholder 46">
            <a:extLst>
              <a:ext uri="{FF2B5EF4-FFF2-40B4-BE49-F238E27FC236}">
                <a16:creationId xmlns:a16="http://schemas.microsoft.com/office/drawing/2014/main" id="{67C61256-88BA-4ADF-A3CB-77D1B459CAE6}"/>
              </a:ext>
            </a:extLst>
          </p:cNvPr>
          <p:cNvSpPr>
            <a:spLocks noGrp="1"/>
          </p:cNvSpPr>
          <p:nvPr>
            <p:ph type="body" sz="quarter" idx="54" hasCustomPrompt="1"/>
          </p:nvPr>
        </p:nvSpPr>
        <p:spPr>
          <a:xfrm>
            <a:off x="9015178" y="5697494"/>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 name="Title 1">
            <a:extLst>
              <a:ext uri="{FF2B5EF4-FFF2-40B4-BE49-F238E27FC236}">
                <a16:creationId xmlns:a16="http://schemas.microsoft.com/office/drawing/2014/main" id="{791D5DA0-8F16-4F11-8B6E-A593133FA159}"/>
              </a:ext>
            </a:extLst>
          </p:cNvPr>
          <p:cNvSpPr>
            <a:spLocks noGrp="1"/>
          </p:cNvSpPr>
          <p:nvPr>
            <p:ph type="title"/>
          </p:nvPr>
        </p:nvSpPr>
        <p:spPr>
          <a:xfrm>
            <a:off x="5753098" y="457200"/>
            <a:ext cx="6096001" cy="601662"/>
          </a:xfrm>
        </p:spPr>
        <p:txBody>
          <a:bodyPr/>
          <a:lstStyle>
            <a:lvl1pPr algn="r">
              <a:defRPr/>
            </a:lvl1pPr>
          </a:lstStyle>
          <a:p>
            <a:r>
              <a:rPr lang="en-US"/>
              <a:t>Click to edit Master title style</a:t>
            </a:r>
          </a:p>
        </p:txBody>
      </p:sp>
    </p:spTree>
    <p:extLst>
      <p:ext uri="{BB962C8B-B14F-4D97-AF65-F5344CB8AC3E}">
        <p14:creationId xmlns:p14="http://schemas.microsoft.com/office/powerpoint/2010/main" val="796885844"/>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72">
          <p15:clr>
            <a:srgbClr val="5ACBF0"/>
          </p15:clr>
        </p15:guide>
        <p15:guide id="6" pos="2064">
          <p15:clr>
            <a:srgbClr val="5ACBF0"/>
          </p15:clr>
        </p15:guide>
        <p15:guide id="7" pos="1776">
          <p15:clr>
            <a:srgbClr val="5ACBF0"/>
          </p15:clr>
        </p15:guide>
        <p15:guide id="8" pos="5616">
          <p15:clr>
            <a:srgbClr val="5ACBF0"/>
          </p15:clr>
        </p15:guide>
        <p15:guide id="9" pos="5928">
          <p15:clr>
            <a:srgbClr val="5ACBF0"/>
          </p15:clr>
        </p15:guide>
        <p15:guide id="10" pos="144">
          <p15:clr>
            <a:srgbClr val="5ACBF0"/>
          </p15:clr>
        </p15:guide>
        <p15:guide id="11" orient="horz" pos="4200">
          <p15:clr>
            <a:srgbClr val="5ACBF0"/>
          </p15:clr>
        </p15:guide>
        <p15:guide id="12" pos="7536">
          <p15:clr>
            <a:srgbClr val="5ACBF0"/>
          </p15:clr>
        </p15:guide>
        <p15:guide id="13" orient="horz" pos="14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EAA216C1-AB2E-40F5-9FEB-99A051529BBC}"/>
              </a:ext>
            </a:extLst>
          </p:cNvPr>
          <p:cNvSpPr>
            <a:spLocks noGrp="1"/>
          </p:cNvSpPr>
          <p:nvPr>
            <p:ph type="pic" sz="quarter" idx="10" hasCustomPrompt="1"/>
          </p:nvPr>
        </p:nvSpPr>
        <p:spPr>
          <a:xfrm>
            <a:off x="1361591" y="2616354"/>
            <a:ext cx="887413" cy="889000"/>
          </a:xfrm>
        </p:spPr>
        <p:txBody>
          <a:bodyPr>
            <a:normAutofit/>
          </a:bodyPr>
          <a:lstStyle>
            <a:lvl1pPr marL="0" indent="0">
              <a:buNone/>
              <a:defRPr sz="1000"/>
            </a:lvl1pPr>
          </a:lstStyle>
          <a:p>
            <a:r>
              <a:rPr lang="en-US" dirty="0"/>
              <a:t>ICON</a:t>
            </a:r>
          </a:p>
        </p:txBody>
      </p:sp>
      <p:sp>
        <p:nvSpPr>
          <p:cNvPr id="36" name="Picture Placeholder 34">
            <a:extLst>
              <a:ext uri="{FF2B5EF4-FFF2-40B4-BE49-F238E27FC236}">
                <a16:creationId xmlns:a16="http://schemas.microsoft.com/office/drawing/2014/main" id="{FAEA8B42-3F7F-41AD-BABE-4EEB23482AE7}"/>
              </a:ext>
            </a:extLst>
          </p:cNvPr>
          <p:cNvSpPr>
            <a:spLocks noGrp="1"/>
          </p:cNvSpPr>
          <p:nvPr>
            <p:ph type="pic" sz="quarter" idx="11" hasCustomPrompt="1"/>
          </p:nvPr>
        </p:nvSpPr>
        <p:spPr>
          <a:xfrm>
            <a:off x="4420929" y="2616354"/>
            <a:ext cx="887413" cy="889000"/>
          </a:xfrm>
        </p:spPr>
        <p:txBody>
          <a:bodyPr>
            <a:normAutofit/>
          </a:bodyPr>
          <a:lstStyle>
            <a:lvl1pPr marL="0" indent="0">
              <a:buNone/>
              <a:defRPr sz="1000"/>
            </a:lvl1pPr>
          </a:lstStyle>
          <a:p>
            <a:r>
              <a:rPr lang="en-US" dirty="0"/>
              <a:t>ICON</a:t>
            </a:r>
          </a:p>
        </p:txBody>
      </p:sp>
      <p:sp>
        <p:nvSpPr>
          <p:cNvPr id="37" name="Picture Placeholder 34">
            <a:extLst>
              <a:ext uri="{FF2B5EF4-FFF2-40B4-BE49-F238E27FC236}">
                <a16:creationId xmlns:a16="http://schemas.microsoft.com/office/drawing/2014/main" id="{7567D676-2C80-4141-893B-11FCC59F8435}"/>
              </a:ext>
            </a:extLst>
          </p:cNvPr>
          <p:cNvSpPr>
            <a:spLocks noGrp="1"/>
          </p:cNvSpPr>
          <p:nvPr>
            <p:ph type="pic" sz="quarter" idx="12" hasCustomPrompt="1"/>
          </p:nvPr>
        </p:nvSpPr>
        <p:spPr>
          <a:xfrm>
            <a:off x="7407299" y="2616354"/>
            <a:ext cx="887413" cy="889000"/>
          </a:xfrm>
        </p:spPr>
        <p:txBody>
          <a:bodyPr>
            <a:normAutofit/>
          </a:bodyPr>
          <a:lstStyle>
            <a:lvl1pPr marL="0" indent="0">
              <a:buNone/>
              <a:defRPr sz="1000"/>
            </a:lvl1pPr>
          </a:lstStyle>
          <a:p>
            <a:r>
              <a:rPr lang="en-US" dirty="0"/>
              <a:t>ICON</a:t>
            </a:r>
          </a:p>
        </p:txBody>
      </p:sp>
      <p:sp>
        <p:nvSpPr>
          <p:cNvPr id="38" name="Picture Placeholder 34">
            <a:extLst>
              <a:ext uri="{FF2B5EF4-FFF2-40B4-BE49-F238E27FC236}">
                <a16:creationId xmlns:a16="http://schemas.microsoft.com/office/drawing/2014/main" id="{6F952DCC-32A4-47A9-94B1-DD217C6081C8}"/>
              </a:ext>
            </a:extLst>
          </p:cNvPr>
          <p:cNvSpPr>
            <a:spLocks noGrp="1"/>
          </p:cNvSpPr>
          <p:nvPr>
            <p:ph type="pic" sz="quarter" idx="13" hasCustomPrompt="1"/>
          </p:nvPr>
        </p:nvSpPr>
        <p:spPr>
          <a:xfrm>
            <a:off x="10456949" y="2616354"/>
            <a:ext cx="887413" cy="889000"/>
          </a:xfrm>
        </p:spPr>
        <p:txBody>
          <a:bodyPr>
            <a:normAutofit/>
          </a:bodyPr>
          <a:lstStyle>
            <a:lvl1pPr marL="0" indent="0">
              <a:buNone/>
              <a:defRPr sz="1000"/>
            </a:lvl1pPr>
          </a:lstStyle>
          <a:p>
            <a:r>
              <a:rPr lang="en-US" dirty="0"/>
              <a:t>ICON</a:t>
            </a:r>
          </a:p>
        </p:txBody>
      </p:sp>
      <p:sp>
        <p:nvSpPr>
          <p:cNvPr id="40" name="Text Placeholder 39">
            <a:extLst>
              <a:ext uri="{FF2B5EF4-FFF2-40B4-BE49-F238E27FC236}">
                <a16:creationId xmlns:a16="http://schemas.microsoft.com/office/drawing/2014/main" id="{26074907-686A-4144-BB8F-791A360F4CA9}"/>
              </a:ext>
            </a:extLst>
          </p:cNvPr>
          <p:cNvSpPr>
            <a:spLocks noGrp="1"/>
          </p:cNvSpPr>
          <p:nvPr>
            <p:ph type="body" sz="quarter" idx="14"/>
          </p:nvPr>
        </p:nvSpPr>
        <p:spPr>
          <a:xfrm>
            <a:off x="439643" y="4491306"/>
            <a:ext cx="2158999" cy="601662"/>
          </a:xfrm>
        </p:spPr>
        <p:txBody>
          <a:bodyPr>
            <a:noAutofit/>
          </a:bodyPr>
          <a:lstStyle>
            <a:lvl1pPr marL="0" indent="0" algn="ctr">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41" name="Text Placeholder 39">
            <a:extLst>
              <a:ext uri="{FF2B5EF4-FFF2-40B4-BE49-F238E27FC236}">
                <a16:creationId xmlns:a16="http://schemas.microsoft.com/office/drawing/2014/main" id="{008E0623-EC20-45C5-91A6-0F11089BC4D6}"/>
              </a:ext>
            </a:extLst>
          </p:cNvPr>
          <p:cNvSpPr>
            <a:spLocks noGrp="1"/>
          </p:cNvSpPr>
          <p:nvPr>
            <p:ph type="body" sz="quarter" idx="15"/>
          </p:nvPr>
        </p:nvSpPr>
        <p:spPr>
          <a:xfrm>
            <a:off x="3580136" y="4491306"/>
            <a:ext cx="1983726" cy="601662"/>
          </a:xfrm>
        </p:spPr>
        <p:txBody>
          <a:bodyPr>
            <a:noAutofit/>
          </a:bodyPr>
          <a:lstStyle>
            <a:lvl1pPr marL="0" indent="0" algn="ctr">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44" name="Text Placeholder 39">
            <a:extLst>
              <a:ext uri="{FF2B5EF4-FFF2-40B4-BE49-F238E27FC236}">
                <a16:creationId xmlns:a16="http://schemas.microsoft.com/office/drawing/2014/main" id="{61293D0A-B2E6-4C99-A936-14475FCCE59B}"/>
              </a:ext>
            </a:extLst>
          </p:cNvPr>
          <p:cNvSpPr>
            <a:spLocks noGrp="1"/>
          </p:cNvSpPr>
          <p:nvPr>
            <p:ph type="body" sz="quarter" idx="16"/>
          </p:nvPr>
        </p:nvSpPr>
        <p:spPr>
          <a:xfrm>
            <a:off x="6628138" y="4491306"/>
            <a:ext cx="1983726" cy="601662"/>
          </a:xfrm>
        </p:spPr>
        <p:txBody>
          <a:bodyPr>
            <a:noAutofit/>
          </a:bodyPr>
          <a:lstStyle>
            <a:lvl1pPr marL="0" indent="0" algn="ctr">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45" name="Text Placeholder 39">
            <a:extLst>
              <a:ext uri="{FF2B5EF4-FFF2-40B4-BE49-F238E27FC236}">
                <a16:creationId xmlns:a16="http://schemas.microsoft.com/office/drawing/2014/main" id="{1527FC22-EC4A-4577-9F30-4B76AC7BCE0A}"/>
              </a:ext>
            </a:extLst>
          </p:cNvPr>
          <p:cNvSpPr>
            <a:spLocks noGrp="1"/>
          </p:cNvSpPr>
          <p:nvPr>
            <p:ph type="body" sz="quarter" idx="17"/>
          </p:nvPr>
        </p:nvSpPr>
        <p:spPr>
          <a:xfrm>
            <a:off x="9676136" y="4491306"/>
            <a:ext cx="1983726" cy="601662"/>
          </a:xfrm>
        </p:spPr>
        <p:txBody>
          <a:bodyPr>
            <a:noAutofit/>
          </a:bodyPr>
          <a:lstStyle>
            <a:lvl1pPr marL="0" indent="0" algn="ctr">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47" name="Text Placeholder 46">
            <a:extLst>
              <a:ext uri="{FF2B5EF4-FFF2-40B4-BE49-F238E27FC236}">
                <a16:creationId xmlns:a16="http://schemas.microsoft.com/office/drawing/2014/main" id="{ED77457B-088A-4D58-BA8E-B758F3A6A0B0}"/>
              </a:ext>
            </a:extLst>
          </p:cNvPr>
          <p:cNvSpPr>
            <a:spLocks noGrp="1"/>
          </p:cNvSpPr>
          <p:nvPr>
            <p:ph type="body" sz="quarter" idx="18" hasCustomPrompt="1"/>
          </p:nvPr>
        </p:nvSpPr>
        <p:spPr>
          <a:xfrm>
            <a:off x="233457" y="4019516"/>
            <a:ext cx="2585943" cy="369311"/>
          </a:xfrm>
        </p:spPr>
        <p:txBody>
          <a:bodyPr>
            <a:noAutofit/>
          </a:bodyPr>
          <a:lstStyle>
            <a:lvl1pPr marL="0" indent="0" algn="ctr">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48" name="Text Placeholder 46">
            <a:extLst>
              <a:ext uri="{FF2B5EF4-FFF2-40B4-BE49-F238E27FC236}">
                <a16:creationId xmlns:a16="http://schemas.microsoft.com/office/drawing/2014/main" id="{DD29B92B-5D6C-4077-8F1A-743E03C13A11}"/>
              </a:ext>
            </a:extLst>
          </p:cNvPr>
          <p:cNvSpPr>
            <a:spLocks noGrp="1"/>
          </p:cNvSpPr>
          <p:nvPr>
            <p:ph type="body" sz="quarter" idx="19" hasCustomPrompt="1"/>
          </p:nvPr>
        </p:nvSpPr>
        <p:spPr>
          <a:xfrm>
            <a:off x="3281457" y="4019516"/>
            <a:ext cx="2585943" cy="369311"/>
          </a:xfrm>
        </p:spPr>
        <p:txBody>
          <a:bodyPr>
            <a:noAutofit/>
          </a:bodyPr>
          <a:lstStyle>
            <a:lvl1pPr marL="0" indent="0" algn="ctr">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49" name="Text Placeholder 46">
            <a:extLst>
              <a:ext uri="{FF2B5EF4-FFF2-40B4-BE49-F238E27FC236}">
                <a16:creationId xmlns:a16="http://schemas.microsoft.com/office/drawing/2014/main" id="{13F3E81B-98F9-43EF-B142-E08146C84EC6}"/>
              </a:ext>
            </a:extLst>
          </p:cNvPr>
          <p:cNvSpPr>
            <a:spLocks noGrp="1"/>
          </p:cNvSpPr>
          <p:nvPr>
            <p:ph type="body" sz="quarter" idx="20" hasCustomPrompt="1"/>
          </p:nvPr>
        </p:nvSpPr>
        <p:spPr>
          <a:xfrm>
            <a:off x="6326144" y="4019516"/>
            <a:ext cx="2585943" cy="369311"/>
          </a:xfrm>
        </p:spPr>
        <p:txBody>
          <a:bodyPr>
            <a:noAutofit/>
          </a:bodyPr>
          <a:lstStyle>
            <a:lvl1pPr marL="0" indent="0" algn="ctr">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0" name="Text Placeholder 46">
            <a:extLst>
              <a:ext uri="{FF2B5EF4-FFF2-40B4-BE49-F238E27FC236}">
                <a16:creationId xmlns:a16="http://schemas.microsoft.com/office/drawing/2014/main" id="{DBC70D5F-BACB-4A84-A4D0-71ECD4393E28}"/>
              </a:ext>
            </a:extLst>
          </p:cNvPr>
          <p:cNvSpPr>
            <a:spLocks noGrp="1"/>
          </p:cNvSpPr>
          <p:nvPr>
            <p:ph type="body" sz="quarter" idx="21" hasCustomPrompt="1"/>
          </p:nvPr>
        </p:nvSpPr>
        <p:spPr>
          <a:xfrm>
            <a:off x="9374144" y="4019516"/>
            <a:ext cx="2585943" cy="369311"/>
          </a:xfrm>
        </p:spPr>
        <p:txBody>
          <a:bodyPr>
            <a:noAutofit/>
          </a:bodyPr>
          <a:lstStyle>
            <a:lvl1pPr marL="0" indent="0" algn="ctr">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 name="Title 1">
            <a:extLst>
              <a:ext uri="{FF2B5EF4-FFF2-40B4-BE49-F238E27FC236}">
                <a16:creationId xmlns:a16="http://schemas.microsoft.com/office/drawing/2014/main" id="{CDFE23D0-0FF0-42C6-B15F-A719DFDD52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99402510"/>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C0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0B616-241D-4DFE-BC2F-C001ED77E825}"/>
              </a:ext>
            </a:extLst>
          </p:cNvPr>
          <p:cNvSpPr>
            <a:spLocks noGrp="1"/>
          </p:cNvSpPr>
          <p:nvPr>
            <p:ph type="title"/>
          </p:nvPr>
        </p:nvSpPr>
        <p:spPr>
          <a:xfrm>
            <a:off x="230124" y="457200"/>
            <a:ext cx="11731752" cy="758952"/>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8AE909E-CC4A-4E51-BC02-B893225D2B31}"/>
              </a:ext>
            </a:extLst>
          </p:cNvPr>
          <p:cNvSpPr>
            <a:spLocks noGrp="1"/>
          </p:cNvSpPr>
          <p:nvPr>
            <p:ph type="body" idx="1"/>
          </p:nvPr>
        </p:nvSpPr>
        <p:spPr>
          <a:xfrm>
            <a:off x="230124" y="1825625"/>
            <a:ext cx="1173175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B6EE4-1695-4DD6-9758-84FFE963D6AE}"/>
              </a:ext>
            </a:extLst>
          </p:cNvPr>
          <p:cNvSpPr>
            <a:spLocks noGrp="1"/>
          </p:cNvSpPr>
          <p:nvPr>
            <p:ph type="dt" sz="half" idx="2"/>
          </p:nvPr>
        </p:nvSpPr>
        <p:spPr>
          <a:xfrm>
            <a:off x="230124" y="636106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FDAD0-21E9-42D0-8C63-C6563197FC13}" type="datetimeFigureOut">
              <a:rPr lang="en-US" smtClean="0"/>
              <a:t>10/21/2023</a:t>
            </a:fld>
            <a:endParaRPr lang="en-US" dirty="0"/>
          </a:p>
        </p:txBody>
      </p:sp>
      <p:sp>
        <p:nvSpPr>
          <p:cNvPr id="5" name="Footer Placeholder 4">
            <a:extLst>
              <a:ext uri="{FF2B5EF4-FFF2-40B4-BE49-F238E27FC236}">
                <a16:creationId xmlns:a16="http://schemas.microsoft.com/office/drawing/2014/main" id="{7B43250D-A8F9-4682-AD84-FD37BCAA6297}"/>
              </a:ext>
            </a:extLst>
          </p:cNvPr>
          <p:cNvSpPr>
            <a:spLocks noGrp="1"/>
          </p:cNvSpPr>
          <p:nvPr>
            <p:ph type="ftr" sz="quarter" idx="3"/>
          </p:nvPr>
        </p:nvSpPr>
        <p:spPr>
          <a:xfrm>
            <a:off x="3185652" y="6356350"/>
            <a:ext cx="582069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5E1A788-841D-41AB-A983-152B6532F723}"/>
              </a:ext>
            </a:extLst>
          </p:cNvPr>
          <p:cNvSpPr>
            <a:spLocks noGrp="1"/>
          </p:cNvSpPr>
          <p:nvPr>
            <p:ph type="sldNum" sz="quarter" idx="4"/>
          </p:nvPr>
        </p:nvSpPr>
        <p:spPr>
          <a:xfrm>
            <a:off x="921867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E3823-CC86-4AC6-95C0-DC3ECA80FD88}" type="slidenum">
              <a:rPr lang="en-US" smtClean="0"/>
              <a:t>‹#›</a:t>
            </a:fld>
            <a:endParaRPr lang="en-US" dirty="0"/>
          </a:p>
        </p:txBody>
      </p:sp>
    </p:spTree>
    <p:extLst>
      <p:ext uri="{BB962C8B-B14F-4D97-AF65-F5344CB8AC3E}">
        <p14:creationId xmlns:p14="http://schemas.microsoft.com/office/powerpoint/2010/main" val="3433662172"/>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5" r:id="rId3"/>
  </p:sldLayoutIdLst>
  <p:txStyles>
    <p:title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5" name="Straight Connector 54" descr="timeline">
            <a:extLst>
              <a:ext uri="{FF2B5EF4-FFF2-40B4-BE49-F238E27FC236}">
                <a16:creationId xmlns:a16="http://schemas.microsoft.com/office/drawing/2014/main" id="{03EF01C1-5F44-4071-A9AA-CE6ADA1A5F59}"/>
              </a:ext>
            </a:extLst>
          </p:cNvPr>
          <p:cNvCxnSpPr>
            <a:cxnSpLocks/>
          </p:cNvCxnSpPr>
          <p:nvPr/>
        </p:nvCxnSpPr>
        <p:spPr>
          <a:xfrm flipH="1">
            <a:off x="1437090" y="4717927"/>
            <a:ext cx="9317820"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sp>
        <p:nvSpPr>
          <p:cNvPr id="4" name="Title 3">
            <a:extLst>
              <a:ext uri="{FF2B5EF4-FFF2-40B4-BE49-F238E27FC236}">
                <a16:creationId xmlns:a16="http://schemas.microsoft.com/office/drawing/2014/main" id="{804827BC-1867-4AEF-8917-48108BFA283D}"/>
              </a:ext>
            </a:extLst>
          </p:cNvPr>
          <p:cNvSpPr>
            <a:spLocks noGrp="1"/>
          </p:cNvSpPr>
          <p:nvPr>
            <p:ph type="title"/>
          </p:nvPr>
        </p:nvSpPr>
        <p:spPr>
          <a:xfrm>
            <a:off x="3728066" y="5154400"/>
            <a:ext cx="5196116" cy="703944"/>
          </a:xfrm>
        </p:spPr>
        <p:txBody>
          <a:bodyPr/>
          <a:lstStyle/>
          <a:p>
            <a:r>
              <a:rPr lang="ar-DZ" sz="3200" dirty="0">
                <a:latin typeface="Arabic Typesetting" panose="03020402040406030203" pitchFamily="66" charset="-78"/>
                <a:cs typeface="Arabic Typesetting" panose="03020402040406030203" pitchFamily="66" charset="-78"/>
              </a:rPr>
              <a:t>أ.د. مصطفى خواص</a:t>
            </a:r>
            <a:br>
              <a:rPr lang="en-GB" sz="3200" dirty="0">
                <a:latin typeface="Arabic Typesetting" panose="03020402040406030203" pitchFamily="66" charset="-78"/>
                <a:cs typeface="Arabic Typesetting" panose="03020402040406030203" pitchFamily="66" charset="-78"/>
              </a:rPr>
            </a:br>
            <a:r>
              <a:rPr lang="fr-FR" sz="3200" cap="none" dirty="0">
                <a:latin typeface="Arabic Typesetting" panose="03020402040406030203" pitchFamily="66" charset="-78"/>
                <a:cs typeface="Arabic Typesetting" panose="03020402040406030203" pitchFamily="66" charset="-78"/>
              </a:rPr>
              <a:t>khouas@gmail.com</a:t>
            </a:r>
            <a:endParaRPr lang="en-US" sz="3200" dirty="0">
              <a:latin typeface="Arabic Typesetting" panose="03020402040406030203" pitchFamily="66" charset="-78"/>
              <a:cs typeface="Arabic Typesetting" panose="03020402040406030203" pitchFamily="66" charset="-78"/>
            </a:endParaRPr>
          </a:p>
        </p:txBody>
      </p:sp>
      <p:sp>
        <p:nvSpPr>
          <p:cNvPr id="45" name="Title 3">
            <a:extLst>
              <a:ext uri="{FF2B5EF4-FFF2-40B4-BE49-F238E27FC236}">
                <a16:creationId xmlns:a16="http://schemas.microsoft.com/office/drawing/2014/main" id="{F2102251-AC92-517D-24CB-52C8EA6230C6}"/>
              </a:ext>
            </a:extLst>
          </p:cNvPr>
          <p:cNvSpPr txBox="1">
            <a:spLocks/>
          </p:cNvSpPr>
          <p:nvPr/>
        </p:nvSpPr>
        <p:spPr>
          <a:xfrm>
            <a:off x="1248228" y="2410691"/>
            <a:ext cx="9695543" cy="252547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sz="6600" dirty="0">
                <a:latin typeface="Arabic Typesetting" panose="03020402040406030203" pitchFamily="66" charset="-78"/>
                <a:cs typeface="Arabic Typesetting" panose="03020402040406030203" pitchFamily="66" charset="-78"/>
              </a:rPr>
              <a:t>الاستبدال الكبير: </a:t>
            </a:r>
          </a:p>
          <a:p>
            <a:pPr rtl="1"/>
            <a:r>
              <a:rPr lang="ar-DZ" sz="6600" dirty="0">
                <a:latin typeface="Arabic Typesetting" panose="03020402040406030203" pitchFamily="66" charset="-78"/>
                <a:cs typeface="Arabic Typesetting" panose="03020402040406030203" pitchFamily="66" charset="-78"/>
              </a:rPr>
              <a:t>دراسة في ابتداع إسرائيل والسعي نحو محو فلسطين</a:t>
            </a:r>
            <a:r>
              <a:rPr lang="en-GB" sz="6600" dirty="0">
                <a:latin typeface="Arabic Typesetting" panose="03020402040406030203" pitchFamily="66" charset="-78"/>
                <a:cs typeface="Arabic Typesetting" panose="03020402040406030203" pitchFamily="66" charset="-78"/>
              </a:rPr>
              <a:t>.</a:t>
            </a:r>
            <a:endParaRPr lang="en-US" sz="6600" dirty="0">
              <a:latin typeface="Arabic Typesetting" panose="03020402040406030203" pitchFamily="66" charset="-78"/>
              <a:cs typeface="Arabic Typesetting" panose="03020402040406030203" pitchFamily="66" charset="-78"/>
            </a:endParaRPr>
          </a:p>
        </p:txBody>
      </p:sp>
      <p:sp>
        <p:nvSpPr>
          <p:cNvPr id="48" name="Title 3">
            <a:extLst>
              <a:ext uri="{FF2B5EF4-FFF2-40B4-BE49-F238E27FC236}">
                <a16:creationId xmlns:a16="http://schemas.microsoft.com/office/drawing/2014/main" id="{C36F166D-25D2-F711-C02A-78B03D4447A7}"/>
              </a:ext>
            </a:extLst>
          </p:cNvPr>
          <p:cNvSpPr txBox="1">
            <a:spLocks/>
          </p:cNvSpPr>
          <p:nvPr/>
        </p:nvSpPr>
        <p:spPr>
          <a:xfrm>
            <a:off x="460248" y="647684"/>
            <a:ext cx="11731752" cy="70394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sz="4000" dirty="0">
                <a:latin typeface="Arabic Typesetting" panose="03020402040406030203" pitchFamily="66" charset="-78"/>
                <a:cs typeface="Arabic Typesetting" panose="03020402040406030203" pitchFamily="66" charset="-78"/>
              </a:rPr>
              <a:t>المدرسة الوطنية العليا للعلوم السياسية - الجزائر</a:t>
            </a:r>
            <a:endParaRPr lang="en-US" sz="4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673310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1248227" y="1832851"/>
            <a:ext cx="9695543" cy="144053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endParaRPr lang="en-US" sz="4800" dirty="0">
              <a:solidFill>
                <a:srgbClr val="00B050"/>
              </a:solidFill>
            </a:endParaRPr>
          </a:p>
        </p:txBody>
      </p:sp>
      <p:sp>
        <p:nvSpPr>
          <p:cNvPr id="48" name="Title 3">
            <a:extLst>
              <a:ext uri="{FF2B5EF4-FFF2-40B4-BE49-F238E27FC236}">
                <a16:creationId xmlns:a16="http://schemas.microsoft.com/office/drawing/2014/main" id="{C36F166D-25D2-F711-C02A-78B03D4447A7}"/>
              </a:ext>
            </a:extLst>
          </p:cNvPr>
          <p:cNvSpPr txBox="1">
            <a:spLocks/>
          </p:cNvSpPr>
          <p:nvPr/>
        </p:nvSpPr>
        <p:spPr>
          <a:xfrm>
            <a:off x="1248227" y="393487"/>
            <a:ext cx="9593942" cy="575504"/>
          </a:xfrm>
          <a:prstGeom prst="rect">
            <a:avLst/>
          </a:prstGeom>
          <a:solidFill>
            <a:srgbClr val="00CC00"/>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rtl="1"/>
            <a:r>
              <a:rPr lang="ar-DZ" sz="4000" dirty="0">
                <a:latin typeface="Arabic Typesetting" panose="03020402040406030203" pitchFamily="66" charset="-78"/>
                <a:cs typeface="Arabic Typesetting" panose="03020402040406030203" pitchFamily="66" charset="-78"/>
              </a:rPr>
              <a:t>6. الهجرات الصهيونية نحو فلسطين حتى عام 1948</a:t>
            </a:r>
            <a:endParaRPr lang="en-US" sz="4000" dirty="0">
              <a:latin typeface="Arabic Typesetting" panose="03020402040406030203" pitchFamily="66" charset="-78"/>
              <a:cs typeface="Arabic Typesetting" panose="03020402040406030203" pitchFamily="66" charset="-78"/>
            </a:endParaRPr>
          </a:p>
        </p:txBody>
      </p:sp>
      <p:sp>
        <p:nvSpPr>
          <p:cNvPr id="2" name="Title 3">
            <a:extLst>
              <a:ext uri="{FF2B5EF4-FFF2-40B4-BE49-F238E27FC236}">
                <a16:creationId xmlns:a16="http://schemas.microsoft.com/office/drawing/2014/main" id="{ED122A46-1BF4-71D6-A0BC-0573692F11CE}"/>
              </a:ext>
            </a:extLst>
          </p:cNvPr>
          <p:cNvSpPr txBox="1">
            <a:spLocks/>
          </p:cNvSpPr>
          <p:nvPr/>
        </p:nvSpPr>
        <p:spPr>
          <a:xfrm>
            <a:off x="1248227" y="1090598"/>
            <a:ext cx="9806460" cy="88537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algn="just" rtl="1"/>
            <a:r>
              <a:rPr lang="ar-DZ" sz="3200" dirty="0">
                <a:latin typeface="Arabic Typesetting" panose="03020402040406030203" pitchFamily="66" charset="-78"/>
                <a:cs typeface="Arabic Typesetting" panose="03020402040406030203" pitchFamily="66" charset="-78"/>
              </a:rPr>
              <a:t>تغيير الديمغرافيا يتطلب كتل بشرية كبرى، لترجيح الكفة لصالح الدولة المبتدعة، ولذلك نظمت هجرات متتالية منذ حسم الصهاينة أن الوطن المختار هو فلسطين</a:t>
            </a:r>
            <a:r>
              <a:rPr lang="en-GB" sz="3200" dirty="0">
                <a:latin typeface="Arabic Typesetting" panose="03020402040406030203" pitchFamily="66" charset="-78"/>
                <a:cs typeface="Arabic Typesetting" panose="03020402040406030203" pitchFamily="66" charset="-78"/>
              </a:rPr>
              <a:t> </a:t>
            </a:r>
            <a:r>
              <a:rPr lang="ar-DZ" sz="3200" dirty="0">
                <a:latin typeface="Arabic Typesetting" panose="03020402040406030203" pitchFamily="66" charset="-78"/>
                <a:cs typeface="Arabic Typesetting" panose="03020402040406030203" pitchFamily="66" charset="-78"/>
              </a:rPr>
              <a:t> (الأرقام تقريبية فقط، تتضارب المصادر في العدد الحقيقي)</a:t>
            </a:r>
            <a:endParaRPr lang="en-GB" sz="3200" dirty="0">
              <a:latin typeface="Arabic Typesetting" panose="03020402040406030203" pitchFamily="66" charset="-78"/>
              <a:cs typeface="Arabic Typesetting" panose="03020402040406030203" pitchFamily="66" charset="-78"/>
            </a:endParaRPr>
          </a:p>
          <a:p>
            <a:pPr algn="just" rtl="1"/>
            <a:endParaRPr lang="en-US" sz="3200" dirty="0">
              <a:latin typeface="Arabic Typesetting" panose="03020402040406030203" pitchFamily="66" charset="-78"/>
              <a:cs typeface="Arabic Typesetting" panose="03020402040406030203" pitchFamily="66" charset="-78"/>
            </a:endParaRPr>
          </a:p>
        </p:txBody>
      </p:sp>
      <p:graphicFrame>
        <p:nvGraphicFramePr>
          <p:cNvPr id="3" name="Table 2">
            <a:extLst>
              <a:ext uri="{FF2B5EF4-FFF2-40B4-BE49-F238E27FC236}">
                <a16:creationId xmlns:a16="http://schemas.microsoft.com/office/drawing/2014/main" id="{0A541809-7717-4201-6826-92F79FD13E28}"/>
              </a:ext>
            </a:extLst>
          </p:cNvPr>
          <p:cNvGraphicFramePr>
            <a:graphicFrameLocks noGrp="1"/>
          </p:cNvGraphicFramePr>
          <p:nvPr>
            <p:extLst>
              <p:ext uri="{D42A27DB-BD31-4B8C-83A1-F6EECF244321}">
                <p14:modId xmlns:p14="http://schemas.microsoft.com/office/powerpoint/2010/main" val="3189944179"/>
              </p:ext>
            </p:extLst>
          </p:nvPr>
        </p:nvGraphicFramePr>
        <p:xfrm>
          <a:off x="1611085" y="2119088"/>
          <a:ext cx="9085944" cy="4254052"/>
        </p:xfrm>
        <a:graphic>
          <a:graphicData uri="http://schemas.openxmlformats.org/drawingml/2006/table">
            <a:tbl>
              <a:tblPr firstRow="1" firstCol="1" bandRow="1">
                <a:tableStyleId>{073A0DAA-6AF3-43AB-8588-CEC1D06C72B9}</a:tableStyleId>
              </a:tblPr>
              <a:tblGrid>
                <a:gridCol w="620310">
                  <a:extLst>
                    <a:ext uri="{9D8B030D-6E8A-4147-A177-3AD203B41FA5}">
                      <a16:colId xmlns:a16="http://schemas.microsoft.com/office/drawing/2014/main" val="4173211647"/>
                    </a:ext>
                  </a:extLst>
                </a:gridCol>
                <a:gridCol w="1461405">
                  <a:extLst>
                    <a:ext uri="{9D8B030D-6E8A-4147-A177-3AD203B41FA5}">
                      <a16:colId xmlns:a16="http://schemas.microsoft.com/office/drawing/2014/main" val="967464248"/>
                    </a:ext>
                  </a:extLst>
                </a:gridCol>
                <a:gridCol w="2235213">
                  <a:extLst>
                    <a:ext uri="{9D8B030D-6E8A-4147-A177-3AD203B41FA5}">
                      <a16:colId xmlns:a16="http://schemas.microsoft.com/office/drawing/2014/main" val="1771959604"/>
                    </a:ext>
                  </a:extLst>
                </a:gridCol>
                <a:gridCol w="2235213">
                  <a:extLst>
                    <a:ext uri="{9D8B030D-6E8A-4147-A177-3AD203B41FA5}">
                      <a16:colId xmlns:a16="http://schemas.microsoft.com/office/drawing/2014/main" val="4176167133"/>
                    </a:ext>
                  </a:extLst>
                </a:gridCol>
                <a:gridCol w="2533803">
                  <a:extLst>
                    <a:ext uri="{9D8B030D-6E8A-4147-A177-3AD203B41FA5}">
                      <a16:colId xmlns:a16="http://schemas.microsoft.com/office/drawing/2014/main" val="1273518478"/>
                    </a:ext>
                  </a:extLst>
                </a:gridCol>
              </a:tblGrid>
              <a:tr h="739663">
                <a:tc>
                  <a:txBody>
                    <a:bodyPr/>
                    <a:lstStyle/>
                    <a:p>
                      <a:pPr algn="ctr">
                        <a:spcAft>
                          <a:spcPts val="800"/>
                        </a:spcAft>
                      </a:pPr>
                      <a:r>
                        <a:rPr lang="ar-SA" sz="1600" kern="100" dirty="0">
                          <a:effectLst/>
                        </a:rPr>
                        <a:t>رقم الموجة</a:t>
                      </a:r>
                      <a:endParaRPr lang="en-GB" sz="1600" kern="100" dirty="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nchor="ctr"/>
                </a:tc>
                <a:tc>
                  <a:txBody>
                    <a:bodyPr/>
                    <a:lstStyle/>
                    <a:p>
                      <a:pPr algn="ctr">
                        <a:spcAft>
                          <a:spcPts val="800"/>
                        </a:spcAft>
                      </a:pPr>
                      <a:r>
                        <a:rPr lang="ar-SA" sz="1600" kern="100" dirty="0">
                          <a:effectLst/>
                        </a:rPr>
                        <a:t>الفترة</a:t>
                      </a:r>
                      <a:endParaRPr lang="en-GB" sz="1600" kern="100" dirty="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nchor="ctr"/>
                </a:tc>
                <a:tc>
                  <a:txBody>
                    <a:bodyPr/>
                    <a:lstStyle/>
                    <a:p>
                      <a:pPr algn="ctr">
                        <a:spcAft>
                          <a:spcPts val="800"/>
                        </a:spcAft>
                      </a:pPr>
                      <a:r>
                        <a:rPr lang="ar-SA" sz="1600" kern="100">
                          <a:effectLst/>
                        </a:rPr>
                        <a:t>عدد المهاجرين</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nchor="ctr"/>
                </a:tc>
                <a:tc>
                  <a:txBody>
                    <a:bodyPr/>
                    <a:lstStyle/>
                    <a:p>
                      <a:pPr algn="ctr">
                        <a:spcAft>
                          <a:spcPts val="800"/>
                        </a:spcAft>
                      </a:pPr>
                      <a:r>
                        <a:rPr lang="ar-SA" sz="1600" kern="100" dirty="0">
                          <a:effectLst/>
                        </a:rPr>
                        <a:t>البلدان المصدرة</a:t>
                      </a:r>
                      <a:endParaRPr lang="en-GB" sz="1600" kern="100" dirty="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nchor="ctr"/>
                </a:tc>
                <a:tc>
                  <a:txBody>
                    <a:bodyPr/>
                    <a:lstStyle/>
                    <a:p>
                      <a:pPr algn="ctr">
                        <a:spcAft>
                          <a:spcPts val="800"/>
                        </a:spcAft>
                      </a:pPr>
                      <a:r>
                        <a:rPr lang="ar-SA" sz="1600" kern="100" dirty="0">
                          <a:effectLst/>
                        </a:rPr>
                        <a:t>الأسباب والظروف</a:t>
                      </a:r>
                      <a:endParaRPr lang="en-GB" sz="1600" kern="100" dirty="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nchor="ctr"/>
                </a:tc>
                <a:extLst>
                  <a:ext uri="{0D108BD9-81ED-4DB2-BD59-A6C34878D82A}">
                    <a16:rowId xmlns:a16="http://schemas.microsoft.com/office/drawing/2014/main" val="3007279926"/>
                  </a:ext>
                </a:extLst>
              </a:tr>
              <a:tr h="739663">
                <a:tc>
                  <a:txBody>
                    <a:bodyPr/>
                    <a:lstStyle/>
                    <a:p>
                      <a:pPr algn="l">
                        <a:spcAft>
                          <a:spcPts val="800"/>
                        </a:spcAft>
                      </a:pPr>
                      <a:r>
                        <a:rPr lang="en-GB" sz="1600" kern="100">
                          <a:effectLst/>
                        </a:rPr>
                        <a:t>1</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tc>
                  <a:txBody>
                    <a:bodyPr/>
                    <a:lstStyle/>
                    <a:p>
                      <a:pPr algn="l">
                        <a:spcAft>
                          <a:spcPts val="800"/>
                        </a:spcAft>
                      </a:pPr>
                      <a:r>
                        <a:rPr lang="en-GB" sz="1600" kern="100">
                          <a:effectLst/>
                        </a:rPr>
                        <a:t>1882-1903</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tc>
                  <a:txBody>
                    <a:bodyPr/>
                    <a:lstStyle/>
                    <a:p>
                      <a:pPr algn="l">
                        <a:spcAft>
                          <a:spcPts val="800"/>
                        </a:spcAft>
                      </a:pPr>
                      <a:r>
                        <a:rPr lang="en-GB" sz="1600" kern="100">
                          <a:effectLst/>
                        </a:rPr>
                        <a:t>25,000-30,000</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tc>
                  <a:txBody>
                    <a:bodyPr/>
                    <a:lstStyle/>
                    <a:p>
                      <a:pPr algn="l">
                        <a:spcAft>
                          <a:spcPts val="800"/>
                        </a:spcAft>
                      </a:pPr>
                      <a:r>
                        <a:rPr lang="ar-SA" sz="1600" kern="100">
                          <a:effectLst/>
                        </a:rPr>
                        <a:t>روسيا، فرنسا، ألمانيا، رومانيا، بلغاريا، تركيا</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tc>
                  <a:txBody>
                    <a:bodyPr/>
                    <a:lstStyle/>
                    <a:p>
                      <a:pPr algn="l">
                        <a:spcAft>
                          <a:spcPts val="800"/>
                        </a:spcAft>
                      </a:pPr>
                      <a:r>
                        <a:rPr lang="ar-SA" sz="1600" kern="100">
                          <a:effectLst/>
                        </a:rPr>
                        <a:t>اغتيال قيصر روسيا، قضية دريفوس، الحركات الصهيونية</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extLst>
                  <a:ext uri="{0D108BD9-81ED-4DB2-BD59-A6C34878D82A}">
                    <a16:rowId xmlns:a16="http://schemas.microsoft.com/office/drawing/2014/main" val="1862900761"/>
                  </a:ext>
                </a:extLst>
              </a:tr>
              <a:tr h="739663">
                <a:tc>
                  <a:txBody>
                    <a:bodyPr/>
                    <a:lstStyle/>
                    <a:p>
                      <a:pPr algn="l">
                        <a:spcAft>
                          <a:spcPts val="800"/>
                        </a:spcAft>
                      </a:pPr>
                      <a:r>
                        <a:rPr lang="en-GB" sz="1600" kern="100">
                          <a:effectLst/>
                        </a:rPr>
                        <a:t>2</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tc>
                  <a:txBody>
                    <a:bodyPr/>
                    <a:lstStyle/>
                    <a:p>
                      <a:pPr algn="l">
                        <a:spcAft>
                          <a:spcPts val="800"/>
                        </a:spcAft>
                      </a:pPr>
                      <a:r>
                        <a:rPr lang="en-GB" sz="1600" kern="100">
                          <a:effectLst/>
                        </a:rPr>
                        <a:t>1904-1914</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tc>
                  <a:txBody>
                    <a:bodyPr/>
                    <a:lstStyle/>
                    <a:p>
                      <a:pPr algn="l">
                        <a:spcAft>
                          <a:spcPts val="800"/>
                        </a:spcAft>
                      </a:pPr>
                      <a:r>
                        <a:rPr lang="en-GB" sz="1600" kern="100">
                          <a:effectLst/>
                        </a:rPr>
                        <a:t>40,000-45,000</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tc>
                  <a:txBody>
                    <a:bodyPr/>
                    <a:lstStyle/>
                    <a:p>
                      <a:pPr algn="l">
                        <a:spcAft>
                          <a:spcPts val="800"/>
                        </a:spcAft>
                      </a:pPr>
                      <a:r>
                        <a:rPr lang="ar-SA" sz="1600" kern="100">
                          <a:effectLst/>
                        </a:rPr>
                        <a:t>روسيا، بولندا، ليتوانيا، بيلاروسيا، أوكرانيا</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tc>
                  <a:txBody>
                    <a:bodyPr/>
                    <a:lstStyle/>
                    <a:p>
                      <a:pPr algn="l">
                        <a:spcAft>
                          <a:spcPts val="800"/>
                        </a:spcAft>
                      </a:pPr>
                      <a:r>
                        <a:rPr lang="ar-SA" sz="1600" kern="100">
                          <a:effectLst/>
                        </a:rPr>
                        <a:t>الثورة البلشفية، الحروب العالمية، البروتوكولات المزورة</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extLst>
                  <a:ext uri="{0D108BD9-81ED-4DB2-BD59-A6C34878D82A}">
                    <a16:rowId xmlns:a16="http://schemas.microsoft.com/office/drawing/2014/main" val="3353657557"/>
                  </a:ext>
                </a:extLst>
              </a:tr>
              <a:tr h="513985">
                <a:tc>
                  <a:txBody>
                    <a:bodyPr/>
                    <a:lstStyle/>
                    <a:p>
                      <a:pPr algn="l">
                        <a:spcAft>
                          <a:spcPts val="800"/>
                        </a:spcAft>
                      </a:pPr>
                      <a:r>
                        <a:rPr lang="en-GB" sz="1600" kern="100">
                          <a:effectLst/>
                        </a:rPr>
                        <a:t>3</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tc>
                  <a:txBody>
                    <a:bodyPr/>
                    <a:lstStyle/>
                    <a:p>
                      <a:pPr algn="l">
                        <a:spcAft>
                          <a:spcPts val="800"/>
                        </a:spcAft>
                      </a:pPr>
                      <a:r>
                        <a:rPr lang="en-GB" sz="1600" kern="100">
                          <a:effectLst/>
                        </a:rPr>
                        <a:t>1919-1923</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tc>
                  <a:txBody>
                    <a:bodyPr/>
                    <a:lstStyle/>
                    <a:p>
                      <a:pPr algn="l">
                        <a:spcAft>
                          <a:spcPts val="800"/>
                        </a:spcAft>
                      </a:pPr>
                      <a:r>
                        <a:rPr lang="en-GB" sz="1600" kern="100">
                          <a:effectLst/>
                        </a:rPr>
                        <a:t>35,000-40,000</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tc>
                  <a:txBody>
                    <a:bodyPr/>
                    <a:lstStyle/>
                    <a:p>
                      <a:pPr algn="l">
                        <a:spcAft>
                          <a:spcPts val="800"/>
                        </a:spcAft>
                      </a:pPr>
                      <a:r>
                        <a:rPr lang="ar-SA" sz="1600" kern="100">
                          <a:effectLst/>
                        </a:rPr>
                        <a:t>روسيا، بولندا، لاتفيا، ليتوانيا، ألمانيا</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tc>
                  <a:txBody>
                    <a:bodyPr/>
                    <a:lstStyle/>
                    <a:p>
                      <a:pPr algn="l">
                        <a:spcAft>
                          <a:spcPts val="800"/>
                        </a:spcAft>
                      </a:pPr>
                      <a:r>
                        <a:rPr lang="ar-SA" sz="1600" kern="100">
                          <a:effectLst/>
                        </a:rPr>
                        <a:t>وعد بلفور، انتداب بريطانيا</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extLst>
                  <a:ext uri="{0D108BD9-81ED-4DB2-BD59-A6C34878D82A}">
                    <a16:rowId xmlns:a16="http://schemas.microsoft.com/office/drawing/2014/main" val="3731417125"/>
                  </a:ext>
                </a:extLst>
              </a:tr>
              <a:tr h="513985">
                <a:tc>
                  <a:txBody>
                    <a:bodyPr/>
                    <a:lstStyle/>
                    <a:p>
                      <a:pPr algn="l">
                        <a:spcAft>
                          <a:spcPts val="800"/>
                        </a:spcAft>
                      </a:pPr>
                      <a:r>
                        <a:rPr lang="en-GB" sz="1600" kern="100">
                          <a:effectLst/>
                        </a:rPr>
                        <a:t>4</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tc>
                  <a:txBody>
                    <a:bodyPr/>
                    <a:lstStyle/>
                    <a:p>
                      <a:pPr algn="l">
                        <a:spcAft>
                          <a:spcPts val="800"/>
                        </a:spcAft>
                      </a:pPr>
                      <a:r>
                        <a:rPr lang="en-GB" sz="1600" kern="100">
                          <a:effectLst/>
                        </a:rPr>
                        <a:t>1924-1932</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tc>
                  <a:txBody>
                    <a:bodyPr/>
                    <a:lstStyle/>
                    <a:p>
                      <a:pPr algn="l">
                        <a:spcAft>
                          <a:spcPts val="800"/>
                        </a:spcAft>
                      </a:pPr>
                      <a:r>
                        <a:rPr lang="en-GB" sz="1600" kern="100">
                          <a:effectLst/>
                        </a:rPr>
                        <a:t>82,000-89,000</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tc>
                  <a:txBody>
                    <a:bodyPr/>
                    <a:lstStyle/>
                    <a:p>
                      <a:pPr algn="l">
                        <a:spcAft>
                          <a:spcPts val="800"/>
                        </a:spcAft>
                      </a:pPr>
                      <a:r>
                        <a:rPr lang="ar-SA" sz="1600" kern="100">
                          <a:effectLst/>
                        </a:rPr>
                        <a:t>بولندا، ألمانيا، هنغاريا، رومانيا، تشيكوسلوفاكيا</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tc>
                  <a:txBody>
                    <a:bodyPr/>
                    <a:lstStyle/>
                    <a:p>
                      <a:pPr algn="l">
                        <a:spcAft>
                          <a:spcPts val="800"/>
                        </a:spcAft>
                      </a:pPr>
                      <a:r>
                        <a:rPr lang="ar-SA" sz="1600" kern="100">
                          <a:effectLst/>
                        </a:rPr>
                        <a:t>قوانين الهجرة في أمريكا</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extLst>
                  <a:ext uri="{0D108BD9-81ED-4DB2-BD59-A6C34878D82A}">
                    <a16:rowId xmlns:a16="http://schemas.microsoft.com/office/drawing/2014/main" val="3052987852"/>
                  </a:ext>
                </a:extLst>
              </a:tr>
              <a:tr h="513985">
                <a:tc>
                  <a:txBody>
                    <a:bodyPr/>
                    <a:lstStyle/>
                    <a:p>
                      <a:pPr algn="l">
                        <a:spcAft>
                          <a:spcPts val="800"/>
                        </a:spcAft>
                      </a:pPr>
                      <a:r>
                        <a:rPr lang="en-GB" sz="1600" kern="100">
                          <a:effectLst/>
                        </a:rPr>
                        <a:t>5</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tc>
                  <a:txBody>
                    <a:bodyPr/>
                    <a:lstStyle/>
                    <a:p>
                      <a:pPr algn="l">
                        <a:spcAft>
                          <a:spcPts val="800"/>
                        </a:spcAft>
                      </a:pPr>
                      <a:r>
                        <a:rPr lang="en-GB" sz="1600" kern="100">
                          <a:effectLst/>
                        </a:rPr>
                        <a:t>1933-1938</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tc>
                  <a:txBody>
                    <a:bodyPr/>
                    <a:lstStyle/>
                    <a:p>
                      <a:pPr algn="l">
                        <a:spcAft>
                          <a:spcPts val="800"/>
                        </a:spcAft>
                      </a:pPr>
                      <a:r>
                        <a:rPr lang="en-GB" sz="1600" kern="100">
                          <a:effectLst/>
                        </a:rPr>
                        <a:t>174,000-200,000</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tc>
                  <a:txBody>
                    <a:bodyPr/>
                    <a:lstStyle/>
                    <a:p>
                      <a:pPr algn="l">
                        <a:spcAft>
                          <a:spcPts val="800"/>
                        </a:spcAft>
                      </a:pPr>
                      <a:r>
                        <a:rPr lang="ar-SA" sz="1600" kern="100">
                          <a:effectLst/>
                        </a:rPr>
                        <a:t>ألمانيا، بولندا، فرنسا، إنجلترا، هولندا، إيرلندا</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tc>
                  <a:txBody>
                    <a:bodyPr/>
                    <a:lstStyle/>
                    <a:p>
                      <a:pPr algn="l">
                        <a:spcAft>
                          <a:spcPts val="800"/>
                        </a:spcAft>
                      </a:pPr>
                      <a:r>
                        <a:rPr lang="ar-SA" sz="1600" kern="100" dirty="0">
                          <a:effectLst/>
                        </a:rPr>
                        <a:t>النظام النازي </a:t>
                      </a:r>
                      <a:endParaRPr lang="en-GB" sz="1600" kern="100" dirty="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extLst>
                  <a:ext uri="{0D108BD9-81ED-4DB2-BD59-A6C34878D82A}">
                    <a16:rowId xmlns:a16="http://schemas.microsoft.com/office/drawing/2014/main" val="4056440677"/>
                  </a:ext>
                </a:extLst>
              </a:tr>
              <a:tr h="493108">
                <a:tc>
                  <a:txBody>
                    <a:bodyPr/>
                    <a:lstStyle/>
                    <a:p>
                      <a:pPr algn="l">
                        <a:spcAft>
                          <a:spcPts val="800"/>
                        </a:spcAft>
                      </a:pPr>
                      <a:r>
                        <a:rPr lang="en-GB" sz="1600" kern="100">
                          <a:effectLst/>
                        </a:rPr>
                        <a:t>6</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tc>
                  <a:txBody>
                    <a:bodyPr/>
                    <a:lstStyle/>
                    <a:p>
                      <a:pPr algn="l">
                        <a:spcAft>
                          <a:spcPts val="800"/>
                        </a:spcAft>
                      </a:pPr>
                      <a:r>
                        <a:rPr lang="en-GB" sz="1600" kern="100">
                          <a:effectLst/>
                        </a:rPr>
                        <a:t>1939-1948</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tc>
                  <a:txBody>
                    <a:bodyPr/>
                    <a:lstStyle/>
                    <a:p>
                      <a:pPr algn="l">
                        <a:spcAft>
                          <a:spcPts val="800"/>
                        </a:spcAft>
                      </a:pPr>
                      <a:r>
                        <a:rPr lang="en-GB" sz="1600" kern="100">
                          <a:effectLst/>
                        </a:rPr>
                        <a:t>300,000-350,000</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tc>
                  <a:txBody>
                    <a:bodyPr/>
                    <a:lstStyle/>
                    <a:p>
                      <a:pPr algn="l">
                        <a:spcAft>
                          <a:spcPts val="800"/>
                        </a:spcAft>
                      </a:pPr>
                      <a:r>
                        <a:rPr lang="ar-SA" sz="1600" kern="100">
                          <a:effectLst/>
                        </a:rPr>
                        <a:t>أوروبا الشرقية والغربية</a:t>
                      </a:r>
                      <a:endParaRPr lang="en-GB" sz="1600" kern="100">
                        <a:effectLst/>
                        <a:latin typeface="Times New Roman" panose="02020603050405020304" pitchFamily="18" charset="0"/>
                        <a:ea typeface="Calibri" panose="020F0502020204030204" pitchFamily="34" charset="0"/>
                        <a:cs typeface="Simplified Arabic" panose="02020603050405020304" pitchFamily="18" charset="-78"/>
                      </a:endParaRPr>
                    </a:p>
                  </a:txBody>
                  <a:tcPr marL="68580" marR="68580" marT="0" marB="0"/>
                </a:tc>
                <a:tc>
                  <a:txBody>
                    <a:bodyPr/>
                    <a:lstStyle/>
                    <a:p>
                      <a:endParaRPr lang="en-GB" sz="1600" kern="100" dirty="0">
                        <a:effectLst/>
                        <a:latin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96016175"/>
                  </a:ext>
                </a:extLst>
              </a:tr>
            </a:tbl>
          </a:graphicData>
        </a:graphic>
      </p:graphicFrame>
    </p:spTree>
    <p:extLst>
      <p:ext uri="{BB962C8B-B14F-4D97-AF65-F5344CB8AC3E}">
        <p14:creationId xmlns:p14="http://schemas.microsoft.com/office/powerpoint/2010/main" val="1174917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1197427" y="3077035"/>
            <a:ext cx="9695543" cy="144053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sz="4800" dirty="0">
                <a:solidFill>
                  <a:srgbClr val="00B050"/>
                </a:solidFill>
              </a:rPr>
              <a:t>....</a:t>
            </a:r>
            <a:endParaRPr lang="en-US" sz="4800" dirty="0">
              <a:solidFill>
                <a:srgbClr val="00B050"/>
              </a:solidFill>
            </a:endParaRPr>
          </a:p>
        </p:txBody>
      </p:sp>
      <p:sp>
        <p:nvSpPr>
          <p:cNvPr id="48" name="Title 3">
            <a:extLst>
              <a:ext uri="{FF2B5EF4-FFF2-40B4-BE49-F238E27FC236}">
                <a16:creationId xmlns:a16="http://schemas.microsoft.com/office/drawing/2014/main" id="{C36F166D-25D2-F711-C02A-78B03D4447A7}"/>
              </a:ext>
            </a:extLst>
          </p:cNvPr>
          <p:cNvSpPr txBox="1">
            <a:spLocks/>
          </p:cNvSpPr>
          <p:nvPr/>
        </p:nvSpPr>
        <p:spPr>
          <a:xfrm>
            <a:off x="1248227" y="449941"/>
            <a:ext cx="9593942" cy="532698"/>
          </a:xfrm>
          <a:prstGeom prst="rect">
            <a:avLst/>
          </a:prstGeom>
          <a:solidFill>
            <a:srgbClr val="00CC00"/>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sz="4000" dirty="0">
                <a:latin typeface="Arabic Typesetting" panose="03020402040406030203" pitchFamily="66" charset="-78"/>
                <a:cs typeface="Arabic Typesetting" panose="03020402040406030203" pitchFamily="66" charset="-78"/>
              </a:rPr>
              <a:t>7. وعد بلفور 2 نوفمبر 1917</a:t>
            </a:r>
            <a:endParaRPr lang="en-US" sz="4000" dirty="0">
              <a:latin typeface="Arabic Typesetting" panose="03020402040406030203" pitchFamily="66" charset="-78"/>
              <a:cs typeface="Arabic Typesetting" panose="03020402040406030203" pitchFamily="66" charset="-78"/>
            </a:endParaRPr>
          </a:p>
        </p:txBody>
      </p:sp>
      <p:pic>
        <p:nvPicPr>
          <p:cNvPr id="3" name="Picture 2">
            <a:extLst>
              <a:ext uri="{FF2B5EF4-FFF2-40B4-BE49-F238E27FC236}">
                <a16:creationId xmlns:a16="http://schemas.microsoft.com/office/drawing/2014/main" id="{3591521C-5A3B-8156-7D96-7AA53A876EAD}"/>
              </a:ext>
            </a:extLst>
          </p:cNvPr>
          <p:cNvPicPr>
            <a:picLocks noChangeAspect="1"/>
          </p:cNvPicPr>
          <p:nvPr/>
        </p:nvPicPr>
        <p:blipFill>
          <a:blip r:embed="rId2"/>
          <a:stretch>
            <a:fillRect/>
          </a:stretch>
        </p:blipFill>
        <p:spPr>
          <a:xfrm>
            <a:off x="914400" y="1153885"/>
            <a:ext cx="10080173" cy="5014686"/>
          </a:xfrm>
          <a:prstGeom prst="rect">
            <a:avLst/>
          </a:prstGeom>
        </p:spPr>
      </p:pic>
    </p:spTree>
    <p:extLst>
      <p:ext uri="{BB962C8B-B14F-4D97-AF65-F5344CB8AC3E}">
        <p14:creationId xmlns:p14="http://schemas.microsoft.com/office/powerpoint/2010/main" val="84948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1197427" y="3077035"/>
            <a:ext cx="9695543" cy="144053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endParaRPr lang="en-US" sz="4800" dirty="0">
              <a:solidFill>
                <a:srgbClr val="00B050"/>
              </a:solidFill>
            </a:endParaRPr>
          </a:p>
        </p:txBody>
      </p:sp>
      <p:sp>
        <p:nvSpPr>
          <p:cNvPr id="48" name="Title 3">
            <a:extLst>
              <a:ext uri="{FF2B5EF4-FFF2-40B4-BE49-F238E27FC236}">
                <a16:creationId xmlns:a16="http://schemas.microsoft.com/office/drawing/2014/main" id="{C36F166D-25D2-F711-C02A-78B03D4447A7}"/>
              </a:ext>
            </a:extLst>
          </p:cNvPr>
          <p:cNvSpPr txBox="1">
            <a:spLocks/>
          </p:cNvSpPr>
          <p:nvPr/>
        </p:nvSpPr>
        <p:spPr>
          <a:xfrm>
            <a:off x="1299029" y="349476"/>
            <a:ext cx="9593942" cy="573526"/>
          </a:xfrm>
          <a:prstGeom prst="rect">
            <a:avLst/>
          </a:prstGeom>
          <a:solidFill>
            <a:srgbClr val="00CC00"/>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rtl="1"/>
            <a:r>
              <a:rPr lang="ar-DZ" sz="4000" dirty="0">
                <a:latin typeface="Arabic Typesetting" panose="03020402040406030203" pitchFamily="66" charset="-78"/>
                <a:cs typeface="Arabic Typesetting" panose="03020402040406030203" pitchFamily="66" charset="-78"/>
              </a:rPr>
              <a:t>8. اللاعبين الرئيسين في إصدار وعد بلفور</a:t>
            </a:r>
            <a:endParaRPr lang="en-US" sz="4000" dirty="0">
              <a:latin typeface="Arabic Typesetting" panose="03020402040406030203" pitchFamily="66" charset="-78"/>
              <a:cs typeface="Arabic Typesetting" panose="03020402040406030203" pitchFamily="66" charset="-78"/>
            </a:endParaRPr>
          </a:p>
        </p:txBody>
      </p:sp>
      <p:pic>
        <p:nvPicPr>
          <p:cNvPr id="3" name="Picture 2">
            <a:extLst>
              <a:ext uri="{FF2B5EF4-FFF2-40B4-BE49-F238E27FC236}">
                <a16:creationId xmlns:a16="http://schemas.microsoft.com/office/drawing/2014/main" id="{95046A16-DE24-8C6D-A0BD-4C7265DAE629}"/>
              </a:ext>
            </a:extLst>
          </p:cNvPr>
          <p:cNvPicPr>
            <a:picLocks noChangeAspect="1"/>
          </p:cNvPicPr>
          <p:nvPr/>
        </p:nvPicPr>
        <p:blipFill>
          <a:blip r:embed="rId2"/>
          <a:stretch>
            <a:fillRect/>
          </a:stretch>
        </p:blipFill>
        <p:spPr>
          <a:xfrm>
            <a:off x="674380" y="923002"/>
            <a:ext cx="2009722" cy="1862316"/>
          </a:xfrm>
          <a:prstGeom prst="rect">
            <a:avLst/>
          </a:prstGeom>
        </p:spPr>
      </p:pic>
      <p:pic>
        <p:nvPicPr>
          <p:cNvPr id="5" name="Picture 4">
            <a:extLst>
              <a:ext uri="{FF2B5EF4-FFF2-40B4-BE49-F238E27FC236}">
                <a16:creationId xmlns:a16="http://schemas.microsoft.com/office/drawing/2014/main" id="{144B2CBB-BB4F-80F7-B66F-483CC5BEF4BA}"/>
              </a:ext>
            </a:extLst>
          </p:cNvPr>
          <p:cNvPicPr>
            <a:picLocks noChangeAspect="1"/>
          </p:cNvPicPr>
          <p:nvPr/>
        </p:nvPicPr>
        <p:blipFill>
          <a:blip r:embed="rId3"/>
          <a:stretch>
            <a:fillRect/>
          </a:stretch>
        </p:blipFill>
        <p:spPr>
          <a:xfrm>
            <a:off x="675601" y="3583588"/>
            <a:ext cx="2009722" cy="1867965"/>
          </a:xfrm>
          <a:prstGeom prst="rect">
            <a:avLst/>
          </a:prstGeom>
        </p:spPr>
      </p:pic>
      <p:sp>
        <p:nvSpPr>
          <p:cNvPr id="6" name="Title 3">
            <a:extLst>
              <a:ext uri="{FF2B5EF4-FFF2-40B4-BE49-F238E27FC236}">
                <a16:creationId xmlns:a16="http://schemas.microsoft.com/office/drawing/2014/main" id="{AD478071-524D-B359-7FD3-9496AC2429FB}"/>
              </a:ext>
            </a:extLst>
          </p:cNvPr>
          <p:cNvSpPr txBox="1">
            <a:spLocks/>
          </p:cNvSpPr>
          <p:nvPr/>
        </p:nvSpPr>
        <p:spPr>
          <a:xfrm>
            <a:off x="-329261" y="5475493"/>
            <a:ext cx="4114799" cy="70394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sz="2400" dirty="0">
                <a:latin typeface="Arabic Typesetting" panose="03020402040406030203" pitchFamily="66" charset="-78"/>
                <a:cs typeface="Arabic Typesetting" panose="03020402040406030203" pitchFamily="66" charset="-78"/>
              </a:rPr>
              <a:t>والتر روتشيلد</a:t>
            </a:r>
          </a:p>
          <a:p>
            <a:r>
              <a:rPr lang="ar-DZ" sz="2400" dirty="0">
                <a:latin typeface="Arabic Typesetting" panose="03020402040406030203" pitchFamily="66" charset="-78"/>
                <a:cs typeface="Arabic Typesetting" panose="03020402040406030203" pitchFamily="66" charset="-78"/>
              </a:rPr>
              <a:t>ممثل الجماعية اليهودية في إنجلترا</a:t>
            </a:r>
            <a:endParaRPr lang="en-US" sz="2400" dirty="0">
              <a:latin typeface="Arabic Typesetting" panose="03020402040406030203" pitchFamily="66" charset="-78"/>
              <a:cs typeface="Arabic Typesetting" panose="03020402040406030203" pitchFamily="66" charset="-78"/>
            </a:endParaRPr>
          </a:p>
        </p:txBody>
      </p:sp>
      <p:sp>
        <p:nvSpPr>
          <p:cNvPr id="7" name="Title 3">
            <a:extLst>
              <a:ext uri="{FF2B5EF4-FFF2-40B4-BE49-F238E27FC236}">
                <a16:creationId xmlns:a16="http://schemas.microsoft.com/office/drawing/2014/main" id="{68118AB3-0094-E533-6288-C2BE4F9F245A}"/>
              </a:ext>
            </a:extLst>
          </p:cNvPr>
          <p:cNvSpPr txBox="1">
            <a:spLocks/>
          </p:cNvSpPr>
          <p:nvPr/>
        </p:nvSpPr>
        <p:spPr>
          <a:xfrm>
            <a:off x="572713" y="2725444"/>
            <a:ext cx="2215497" cy="70394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sz="2800" dirty="0">
                <a:latin typeface="Arabic Typesetting" panose="03020402040406030203" pitchFamily="66" charset="-78"/>
                <a:cs typeface="Arabic Typesetting" panose="03020402040406030203" pitchFamily="66" charset="-78"/>
              </a:rPr>
              <a:t>آرثر بلفور وزير خارجية بريطانيا</a:t>
            </a:r>
            <a:endParaRPr lang="en-US" sz="2800" dirty="0">
              <a:latin typeface="Arabic Typesetting" panose="03020402040406030203" pitchFamily="66" charset="-78"/>
              <a:cs typeface="Arabic Typesetting" panose="03020402040406030203" pitchFamily="66" charset="-78"/>
            </a:endParaRPr>
          </a:p>
        </p:txBody>
      </p:sp>
      <p:sp>
        <p:nvSpPr>
          <p:cNvPr id="2" name="Title 3">
            <a:extLst>
              <a:ext uri="{FF2B5EF4-FFF2-40B4-BE49-F238E27FC236}">
                <a16:creationId xmlns:a16="http://schemas.microsoft.com/office/drawing/2014/main" id="{ED3A965F-8F1E-BE11-08CC-59D2E86982AE}"/>
              </a:ext>
            </a:extLst>
          </p:cNvPr>
          <p:cNvSpPr txBox="1">
            <a:spLocks/>
          </p:cNvSpPr>
          <p:nvPr/>
        </p:nvSpPr>
        <p:spPr>
          <a:xfrm>
            <a:off x="2785768" y="1038048"/>
            <a:ext cx="8730631" cy="509108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algn="just" rtl="1"/>
            <a:r>
              <a:rPr lang="ar-DZ" sz="3000" dirty="0">
                <a:latin typeface="Arabic Typesetting" panose="03020402040406030203" pitchFamily="66" charset="-78"/>
                <a:cs typeface="Arabic Typesetting" panose="03020402040406030203" pitchFamily="66" charset="-78"/>
              </a:rPr>
              <a:t>اللاعبين الرئيسين في إصدار وعد بلفور هم مجموعة من رجال الساسة والبريطانيين واليهود، منهم على الخصوص: </a:t>
            </a:r>
          </a:p>
          <a:p>
            <a:pPr algn="r" rtl="1">
              <a:buFont typeface="Arial" panose="020B0604020202020204" pitchFamily="34" charset="0"/>
              <a:buChar char="•"/>
            </a:pPr>
            <a:r>
              <a:rPr lang="ar-DZ" sz="3000" i="0" dirty="0">
                <a:solidFill>
                  <a:srgbClr val="1C1917"/>
                </a:solidFill>
                <a:effectLst/>
                <a:highlight>
                  <a:srgbClr val="D6E387"/>
                </a:highlight>
                <a:latin typeface="Arabic Typesetting" panose="03020402040406030203" pitchFamily="66" charset="-78"/>
                <a:cs typeface="Arabic Typesetting" panose="03020402040406030203" pitchFamily="66" charset="-78"/>
              </a:rPr>
              <a:t>آرثر جيمس بلفور: </a:t>
            </a:r>
            <a:r>
              <a:rPr lang="ar-DZ" sz="3000" i="0" dirty="0">
                <a:solidFill>
                  <a:srgbClr val="1C1917"/>
                </a:solidFill>
                <a:effectLst/>
                <a:latin typeface="Arabic Typesetting" panose="03020402040406030203" pitchFamily="66" charset="-78"/>
                <a:cs typeface="Arabic Typesetting" panose="03020402040406030203" pitchFamily="66" charset="-78"/>
              </a:rPr>
              <a:t>وزير خارجية بريطانيا آنذاك، والذي حمل اسمه الوعد الذي أقره في رسالة موجهة إلى اللورد والتر روتشيلد.</a:t>
            </a:r>
          </a:p>
          <a:p>
            <a:pPr algn="r" rtl="1">
              <a:buFont typeface="Arial" panose="020B0604020202020204" pitchFamily="34" charset="0"/>
              <a:buChar char="•"/>
            </a:pPr>
            <a:r>
              <a:rPr lang="ar-DZ" sz="3000" i="0" dirty="0">
                <a:solidFill>
                  <a:srgbClr val="1C1917"/>
                </a:solidFill>
                <a:effectLst/>
                <a:highlight>
                  <a:srgbClr val="D6E387"/>
                </a:highlight>
                <a:latin typeface="Arabic Typesetting" panose="03020402040406030203" pitchFamily="66" charset="-78"/>
                <a:cs typeface="Arabic Typesetting" panose="03020402040406030203" pitchFamily="66" charset="-78"/>
              </a:rPr>
              <a:t>اللورد والتر روتشيلد: </a:t>
            </a:r>
            <a:r>
              <a:rPr lang="ar-DZ" sz="3000" i="0" dirty="0">
                <a:solidFill>
                  <a:srgbClr val="1C1917"/>
                </a:solidFill>
                <a:effectLst/>
                <a:latin typeface="Arabic Typesetting" panose="03020402040406030203" pitchFamily="66" charset="-78"/>
                <a:cs typeface="Arabic Typesetting" panose="03020402040406030203" pitchFamily="66" charset="-78"/>
              </a:rPr>
              <a:t>زعيم الحركة الصهيونية في بريطانيا، وكان له الدور الأبرز في الضغط من أجل إصدار وعد بلفور.</a:t>
            </a:r>
          </a:p>
          <a:p>
            <a:pPr algn="r" rtl="1">
              <a:buFont typeface="Arial" panose="020B0604020202020204" pitchFamily="34" charset="0"/>
              <a:buChar char="•"/>
            </a:pPr>
            <a:r>
              <a:rPr lang="ar-DZ" sz="3000" i="0" dirty="0" err="1">
                <a:solidFill>
                  <a:srgbClr val="1C1917"/>
                </a:solidFill>
                <a:effectLst/>
                <a:highlight>
                  <a:srgbClr val="D6E387"/>
                </a:highlight>
                <a:latin typeface="Arabic Typesetting" panose="03020402040406030203" pitchFamily="66" charset="-78"/>
                <a:cs typeface="Arabic Typesetting" panose="03020402040406030203" pitchFamily="66" charset="-78"/>
              </a:rPr>
              <a:t>خاييم</a:t>
            </a:r>
            <a:r>
              <a:rPr lang="ar-DZ" sz="3000" i="0" dirty="0">
                <a:solidFill>
                  <a:srgbClr val="1C1917"/>
                </a:solidFill>
                <a:effectLst/>
                <a:highlight>
                  <a:srgbClr val="D6E387"/>
                </a:highlight>
                <a:latin typeface="Arabic Typesetting" panose="03020402040406030203" pitchFamily="66" charset="-78"/>
                <a:cs typeface="Arabic Typesetting" panose="03020402040406030203" pitchFamily="66" charset="-78"/>
              </a:rPr>
              <a:t> وايزمان: </a:t>
            </a:r>
            <a:r>
              <a:rPr lang="ar-DZ" sz="3000" i="0" dirty="0">
                <a:solidFill>
                  <a:srgbClr val="1C1917"/>
                </a:solidFill>
                <a:effectLst/>
                <a:latin typeface="Arabic Typesetting" panose="03020402040406030203" pitchFamily="66" charset="-78"/>
                <a:cs typeface="Arabic Typesetting" panose="03020402040406030203" pitchFamily="66" charset="-78"/>
              </a:rPr>
              <a:t>من قادة الحركة الصهيونية العالمية، والذين ضغطوا على الحكومة البريطانية من أجل دعم فكرة وطن قومي لليهود في فلسطين.</a:t>
            </a:r>
          </a:p>
          <a:p>
            <a:pPr algn="r" rtl="1">
              <a:buFont typeface="Arial" panose="020B0604020202020204" pitchFamily="34" charset="0"/>
              <a:buChar char="•"/>
            </a:pPr>
            <a:r>
              <a:rPr lang="ar-DZ" sz="3000" i="0" dirty="0">
                <a:solidFill>
                  <a:srgbClr val="1C1917"/>
                </a:solidFill>
                <a:effectLst/>
                <a:highlight>
                  <a:srgbClr val="D6E387"/>
                </a:highlight>
                <a:latin typeface="Arabic Typesetting" panose="03020402040406030203" pitchFamily="66" charset="-78"/>
                <a:cs typeface="Arabic Typesetting" panose="03020402040406030203" pitchFamily="66" charset="-78"/>
              </a:rPr>
              <a:t>ديفيد </a:t>
            </a:r>
            <a:r>
              <a:rPr lang="ar-DZ" sz="3000" i="0" dirty="0" err="1">
                <a:solidFill>
                  <a:srgbClr val="1C1917"/>
                </a:solidFill>
                <a:effectLst/>
                <a:highlight>
                  <a:srgbClr val="D6E387"/>
                </a:highlight>
                <a:latin typeface="Arabic Typesetting" panose="03020402040406030203" pitchFamily="66" charset="-78"/>
                <a:cs typeface="Arabic Typesetting" panose="03020402040406030203" pitchFamily="66" charset="-78"/>
              </a:rPr>
              <a:t>لويد</a:t>
            </a:r>
            <a:r>
              <a:rPr lang="ar-DZ" sz="3000" i="0" dirty="0">
                <a:solidFill>
                  <a:srgbClr val="1C1917"/>
                </a:solidFill>
                <a:effectLst/>
                <a:highlight>
                  <a:srgbClr val="D6E387"/>
                </a:highlight>
                <a:latin typeface="Arabic Typesetting" panose="03020402040406030203" pitchFamily="66" charset="-78"/>
                <a:cs typeface="Arabic Typesetting" panose="03020402040406030203" pitchFamily="66" charset="-78"/>
              </a:rPr>
              <a:t> جورج: </a:t>
            </a:r>
            <a:r>
              <a:rPr lang="ar-DZ" sz="3000" i="0" dirty="0">
                <a:solidFill>
                  <a:srgbClr val="1C1917"/>
                </a:solidFill>
                <a:effectLst/>
                <a:latin typeface="Arabic Typesetting" panose="03020402040406030203" pitchFamily="66" charset="-78"/>
                <a:cs typeface="Arabic Typesetting" panose="03020402040406030203" pitchFamily="66" charset="-78"/>
              </a:rPr>
              <a:t>رئيس وزراء بريطانيا آنذاك، والذي وافق على إصدار الوعد رغم معارضة وزراء آخرين.</a:t>
            </a:r>
          </a:p>
          <a:p>
            <a:pPr algn="r" rtl="1">
              <a:buFont typeface="Arial" panose="020B0604020202020204" pitchFamily="34" charset="0"/>
              <a:buChar char="•"/>
            </a:pPr>
            <a:r>
              <a:rPr lang="ar-DZ" sz="3000" i="0" dirty="0">
                <a:solidFill>
                  <a:srgbClr val="1C1917"/>
                </a:solidFill>
                <a:effectLst/>
                <a:latin typeface="Arabic Typesetting" panose="03020402040406030203" pitchFamily="66" charset="-78"/>
                <a:cs typeface="Arabic Typesetting" panose="03020402040406030203" pitchFamily="66" charset="-78"/>
              </a:rPr>
              <a:t>مارك سايكس وفرانسوا جورج بيكو: من كبار المسؤولين البريطانيين آنذاك، ولعبا دوراً في صياغة نص الوعد.</a:t>
            </a:r>
          </a:p>
          <a:p>
            <a:pPr algn="r" rtl="1">
              <a:buFont typeface="Arial" panose="020B0604020202020204" pitchFamily="34" charset="0"/>
              <a:buChar char="•"/>
            </a:pPr>
            <a:r>
              <a:rPr lang="ar-DZ" sz="3000" i="0" dirty="0">
                <a:solidFill>
                  <a:srgbClr val="1C1917"/>
                </a:solidFill>
                <a:effectLst/>
                <a:highlight>
                  <a:srgbClr val="D6E387"/>
                </a:highlight>
                <a:latin typeface="Arabic Typesetting" panose="03020402040406030203" pitchFamily="66" charset="-78"/>
                <a:cs typeface="Arabic Typesetting" panose="03020402040406030203" pitchFamily="66" charset="-78"/>
              </a:rPr>
              <a:t>جوزيف </a:t>
            </a:r>
            <a:r>
              <a:rPr lang="ar-DZ" sz="3000" i="0" dirty="0" err="1">
                <a:solidFill>
                  <a:srgbClr val="1C1917"/>
                </a:solidFill>
                <a:effectLst/>
                <a:highlight>
                  <a:srgbClr val="D6E387"/>
                </a:highlight>
                <a:latin typeface="Arabic Typesetting" panose="03020402040406030203" pitchFamily="66" charset="-78"/>
                <a:cs typeface="Arabic Typesetting" panose="03020402040406030203" pitchFamily="66" charset="-78"/>
              </a:rPr>
              <a:t>تشامبرلين</a:t>
            </a:r>
            <a:r>
              <a:rPr lang="ar-DZ" sz="3000" i="0" dirty="0">
                <a:solidFill>
                  <a:srgbClr val="1C1917"/>
                </a:solidFill>
                <a:effectLst/>
                <a:latin typeface="Arabic Typesetting" panose="03020402040406030203" pitchFamily="66" charset="-78"/>
                <a:cs typeface="Arabic Typesetting" panose="03020402040406030203" pitchFamily="66" charset="-78"/>
              </a:rPr>
              <a:t>: وزير الدولة البريطاني لشؤون المستعمرات، ودعم إصدار الوعد.</a:t>
            </a:r>
          </a:p>
          <a:p>
            <a:pPr algn="just" rtl="1"/>
            <a:endParaRPr lang="en-US" sz="28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395114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736980" y="1392071"/>
            <a:ext cx="10495128" cy="491438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algn="just" rtl="1">
              <a:lnSpc>
                <a:spcPct val="100000"/>
              </a:lnSpc>
            </a:pPr>
            <a:r>
              <a:rPr lang="ar-DZ" sz="3200" dirty="0">
                <a:latin typeface="Arabic Typesetting" panose="03020402040406030203" pitchFamily="66" charset="-78"/>
                <a:cs typeface="Arabic Typesetting" panose="03020402040406030203" pitchFamily="66" charset="-78"/>
              </a:rPr>
              <a:t>أهم الأحداث التي وقعت خلال فترة الانتداب البريطاني على فلسطين من 1917 إلى 1948:</a:t>
            </a:r>
          </a:p>
          <a:p>
            <a:pPr algn="just" rtl="1">
              <a:lnSpc>
                <a:spcPct val="100000"/>
              </a:lnSpc>
            </a:pPr>
            <a:r>
              <a:rPr lang="ar-DZ" sz="3200" dirty="0">
                <a:latin typeface="Arabic Typesetting" panose="03020402040406030203" pitchFamily="66" charset="-78"/>
                <a:cs typeface="Arabic Typesetting" panose="03020402040406030203" pitchFamily="66" charset="-78"/>
              </a:rPr>
              <a:t>- 1917: صدور وعد بلفور الذي يؤيد إنشاء وطن قومي لليهود في فلسطين.</a:t>
            </a:r>
          </a:p>
          <a:p>
            <a:pPr algn="just" rtl="1">
              <a:lnSpc>
                <a:spcPct val="100000"/>
              </a:lnSpc>
            </a:pPr>
            <a:r>
              <a:rPr lang="ar-DZ" sz="3200" dirty="0">
                <a:latin typeface="Arabic Typesetting" panose="03020402040406030203" pitchFamily="66" charset="-78"/>
                <a:cs typeface="Arabic Typesetting" panose="03020402040406030203" pitchFamily="66" charset="-78"/>
              </a:rPr>
              <a:t>- 1920: اندلاع مظاهرات واحتجاجات فلسطينية ضد وعد بلفور.</a:t>
            </a:r>
          </a:p>
          <a:p>
            <a:pPr algn="just" rtl="1">
              <a:lnSpc>
                <a:spcPct val="100000"/>
              </a:lnSpc>
            </a:pPr>
            <a:r>
              <a:rPr lang="ar-DZ" sz="3200" dirty="0">
                <a:latin typeface="Arabic Typesetting" panose="03020402040406030203" pitchFamily="66" charset="-78"/>
                <a:cs typeface="Arabic Typesetting" panose="03020402040406030203" pitchFamily="66" charset="-78"/>
              </a:rPr>
              <a:t>- 1920: إنشاء حكومة انتداب بريطاني على فلسطين وبدء الهجرة اليهودية. </a:t>
            </a:r>
          </a:p>
          <a:p>
            <a:pPr algn="just" rtl="1">
              <a:lnSpc>
                <a:spcPct val="100000"/>
              </a:lnSpc>
            </a:pPr>
            <a:r>
              <a:rPr lang="ar-DZ" sz="3200" dirty="0">
                <a:latin typeface="Arabic Typesetting" panose="03020402040406030203" pitchFamily="66" charset="-78"/>
                <a:cs typeface="Arabic Typesetting" panose="03020402040406030203" pitchFamily="66" charset="-78"/>
              </a:rPr>
              <a:t>- 1921: اندلاع أعمال شغب في يافا ضد اليهود أدت لسقوط العشرات من القتلى.</a:t>
            </a:r>
          </a:p>
          <a:p>
            <a:pPr algn="just" rtl="1">
              <a:lnSpc>
                <a:spcPct val="100000"/>
              </a:lnSpc>
            </a:pPr>
            <a:r>
              <a:rPr lang="ar-DZ" sz="3200" dirty="0">
                <a:latin typeface="Arabic Typesetting" panose="03020402040406030203" pitchFamily="66" charset="-78"/>
                <a:cs typeface="Arabic Typesetting" panose="03020402040406030203" pitchFamily="66" charset="-78"/>
              </a:rPr>
              <a:t>- 1929: انتفاضة البراق ضد اليهود بعد تصاعد الهجرة الصهيونية.</a:t>
            </a:r>
          </a:p>
          <a:p>
            <a:pPr algn="just" rtl="1">
              <a:lnSpc>
                <a:spcPct val="100000"/>
              </a:lnSpc>
            </a:pPr>
            <a:r>
              <a:rPr lang="ar-DZ" sz="3200" dirty="0">
                <a:latin typeface="Arabic Typesetting" panose="03020402040406030203" pitchFamily="66" charset="-78"/>
                <a:cs typeface="Arabic Typesetting" panose="03020402040406030203" pitchFamily="66" charset="-78"/>
              </a:rPr>
              <a:t>- 1930: انعقاد المؤتمر الصهيوني في لندن وإنشاء صندوق الاستيطان اليهودي.</a:t>
            </a:r>
          </a:p>
          <a:p>
            <a:pPr algn="just" rtl="1">
              <a:lnSpc>
                <a:spcPct val="100000"/>
              </a:lnSpc>
            </a:pPr>
            <a:r>
              <a:rPr lang="ar-DZ" sz="3200" dirty="0">
                <a:latin typeface="Arabic Typesetting" panose="03020402040406030203" pitchFamily="66" charset="-78"/>
                <a:cs typeface="Arabic Typesetting" panose="03020402040406030203" pitchFamily="66" charset="-78"/>
              </a:rPr>
              <a:t>- 1936-1939: اندلاع ثورة فلسطينية كبرى ضد الاحتلال البريطاني. </a:t>
            </a:r>
          </a:p>
          <a:p>
            <a:pPr algn="just" rtl="1">
              <a:lnSpc>
                <a:spcPct val="100000"/>
              </a:lnSpc>
            </a:pPr>
            <a:r>
              <a:rPr lang="ar-DZ" sz="3200" dirty="0">
                <a:latin typeface="Arabic Typesetting" panose="03020402040406030203" pitchFamily="66" charset="-78"/>
                <a:cs typeface="Arabic Typesetting" panose="03020402040406030203" pitchFamily="66" charset="-78"/>
              </a:rPr>
              <a:t>- 1947: صدور قرار التقسيم من الأمم المتحدة لتقسيم فلسطين.</a:t>
            </a:r>
          </a:p>
          <a:p>
            <a:pPr algn="just" rtl="1">
              <a:lnSpc>
                <a:spcPct val="100000"/>
              </a:lnSpc>
            </a:pPr>
            <a:r>
              <a:rPr lang="ar-DZ" sz="3200" dirty="0">
                <a:latin typeface="Arabic Typesetting" panose="03020402040406030203" pitchFamily="66" charset="-78"/>
                <a:cs typeface="Arabic Typesetting" panose="03020402040406030203" pitchFamily="66" charset="-78"/>
              </a:rPr>
              <a:t>- 1948: انسحاب بريطانيا من فلسطين وإعلان قيام الكيان الصهيوني مما أدى لحرب 1948.</a:t>
            </a:r>
            <a:endParaRPr lang="en-US" sz="3200" dirty="0">
              <a:latin typeface="Arabic Typesetting" panose="03020402040406030203" pitchFamily="66" charset="-78"/>
              <a:cs typeface="Arabic Typesetting" panose="03020402040406030203" pitchFamily="66" charset="-78"/>
            </a:endParaRPr>
          </a:p>
        </p:txBody>
      </p:sp>
      <p:sp>
        <p:nvSpPr>
          <p:cNvPr id="48" name="Title 3">
            <a:extLst>
              <a:ext uri="{FF2B5EF4-FFF2-40B4-BE49-F238E27FC236}">
                <a16:creationId xmlns:a16="http://schemas.microsoft.com/office/drawing/2014/main" id="{C36F166D-25D2-F711-C02A-78B03D4447A7}"/>
              </a:ext>
            </a:extLst>
          </p:cNvPr>
          <p:cNvSpPr txBox="1">
            <a:spLocks/>
          </p:cNvSpPr>
          <p:nvPr/>
        </p:nvSpPr>
        <p:spPr>
          <a:xfrm>
            <a:off x="1299028" y="551543"/>
            <a:ext cx="9593942" cy="703944"/>
          </a:xfrm>
          <a:prstGeom prst="rect">
            <a:avLst/>
          </a:prstGeom>
          <a:solidFill>
            <a:srgbClr val="00CC00"/>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sz="4000" dirty="0">
                <a:latin typeface="Arabic Typesetting" panose="03020402040406030203" pitchFamily="66" charset="-78"/>
                <a:cs typeface="Arabic Typesetting" panose="03020402040406030203" pitchFamily="66" charset="-78"/>
              </a:rPr>
              <a:t>9. الانتداب البريطاني وأهم الأحداث التي صاحبته</a:t>
            </a:r>
            <a:endParaRPr lang="en-US"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934376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1064526" y="1451105"/>
            <a:ext cx="9930046" cy="4823508"/>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algn="just" rtl="1"/>
            <a:r>
              <a:rPr lang="ar-DZ" sz="3200" dirty="0">
                <a:latin typeface="Arabic Typesetting" panose="03020402040406030203" pitchFamily="66" charset="-78"/>
                <a:cs typeface="Arabic Typesetting" panose="03020402040406030203" pitchFamily="66" charset="-78"/>
              </a:rPr>
              <a:t>خطة بيل لتقسيم فلسطين هي خطة تقسيم اقترحها لجنة بيل البريطانية عام 1937، وتضمنت النقاط التالية:</a:t>
            </a:r>
          </a:p>
          <a:p>
            <a:pPr algn="just" rtl="1"/>
            <a:r>
              <a:rPr lang="ar-DZ" sz="3200" dirty="0">
                <a:latin typeface="Arabic Typesetting" panose="03020402040406030203" pitchFamily="66" charset="-78"/>
                <a:cs typeface="Arabic Typesetting" panose="03020402040406030203" pitchFamily="66" charset="-78"/>
              </a:rPr>
              <a:t>- تقسيم فلسطين إلى دولتين، واحدة عربية وأخرى يهودية. </a:t>
            </a:r>
          </a:p>
          <a:p>
            <a:pPr algn="just" rtl="1"/>
            <a:r>
              <a:rPr lang="ar-DZ" sz="3200" dirty="0">
                <a:latin typeface="Arabic Typesetting" panose="03020402040406030203" pitchFamily="66" charset="-78"/>
                <a:cs typeface="Arabic Typesetting" panose="03020402040406030203" pitchFamily="66" charset="-78"/>
              </a:rPr>
              <a:t>- تخصيص حوالي 20% من أراضي فلسطين للدولة اليهودية.</a:t>
            </a:r>
          </a:p>
          <a:p>
            <a:pPr algn="just" rtl="1"/>
            <a:r>
              <a:rPr lang="ar-DZ" sz="3200" dirty="0">
                <a:latin typeface="Arabic Typesetting" panose="03020402040406030203" pitchFamily="66" charset="-78"/>
                <a:cs typeface="Arabic Typesetting" panose="03020402040406030203" pitchFamily="66" charset="-78"/>
              </a:rPr>
              <a:t>- ضم الجليل الأعلى ومرج ابن عامر والنقب للدولة اليهودية.</a:t>
            </a:r>
          </a:p>
          <a:p>
            <a:pPr algn="just" rtl="1"/>
            <a:r>
              <a:rPr lang="ar-DZ" sz="3200" dirty="0">
                <a:latin typeface="Arabic Typesetting" panose="03020402040406030203" pitchFamily="66" charset="-78"/>
                <a:cs typeface="Arabic Typesetting" panose="03020402040406030203" pitchFamily="66" charset="-78"/>
              </a:rPr>
              <a:t>- وضع مدينة يافا والقدس تحت الانتداب البريطاني.</a:t>
            </a:r>
          </a:p>
          <a:p>
            <a:pPr algn="just" rtl="1"/>
            <a:r>
              <a:rPr lang="ar-DZ" sz="3200" dirty="0">
                <a:latin typeface="Arabic Typesetting" panose="03020402040406030203" pitchFamily="66" charset="-78"/>
                <a:cs typeface="Arabic Typesetting" panose="03020402040406030203" pitchFamily="66" charset="-78"/>
              </a:rPr>
              <a:t>- إنشاء مجلس تشريعي مشترك بين العرب واليهود.</a:t>
            </a:r>
          </a:p>
          <a:p>
            <a:pPr algn="just" rtl="1"/>
            <a:r>
              <a:rPr lang="ar-DZ" sz="3200" dirty="0">
                <a:latin typeface="Arabic Typesetting" panose="03020402040406030203" pitchFamily="66" charset="-78"/>
                <a:cs typeface="Arabic Typesetting" panose="03020402040406030203" pitchFamily="66" charset="-78"/>
              </a:rPr>
              <a:t>- فرض قيود على بيع الأراضي بين العرب واليهود. </a:t>
            </a:r>
          </a:p>
          <a:p>
            <a:pPr algn="just" rtl="1"/>
            <a:r>
              <a:rPr lang="ar-DZ" sz="3200" dirty="0">
                <a:latin typeface="Arabic Typesetting" panose="03020402040406030203" pitchFamily="66" charset="-78"/>
                <a:cs typeface="Arabic Typesetting" panose="03020402040406030203" pitchFamily="66" charset="-78"/>
              </a:rPr>
              <a:t>- السماح بهجرة يهودية محدودة إلى فلسطين.</a:t>
            </a:r>
          </a:p>
          <a:p>
            <a:pPr algn="just" rtl="1"/>
            <a:r>
              <a:rPr lang="ar-DZ" sz="3200" dirty="0">
                <a:highlight>
                  <a:srgbClr val="00FFFF"/>
                </a:highlight>
                <a:latin typeface="Arabic Typesetting" panose="03020402040406030203" pitchFamily="66" charset="-78"/>
                <a:cs typeface="Arabic Typesetting" panose="03020402040406030203" pitchFamily="66" charset="-78"/>
              </a:rPr>
              <a:t>رفض العرب خطة بيل للتقسيم بشكل قاطع، بينما رحب بها اليهود مع بعض التحفظات. ولم تُنفَّذ الخطة على أرض الواقع.</a:t>
            </a:r>
            <a:endParaRPr lang="en-US" sz="3200" dirty="0">
              <a:highlight>
                <a:srgbClr val="00FFFF"/>
              </a:highlight>
              <a:latin typeface="Arabic Typesetting" panose="03020402040406030203" pitchFamily="66" charset="-78"/>
              <a:cs typeface="Arabic Typesetting" panose="03020402040406030203" pitchFamily="66" charset="-78"/>
            </a:endParaRPr>
          </a:p>
        </p:txBody>
      </p:sp>
      <p:sp>
        <p:nvSpPr>
          <p:cNvPr id="48" name="Title 3">
            <a:extLst>
              <a:ext uri="{FF2B5EF4-FFF2-40B4-BE49-F238E27FC236}">
                <a16:creationId xmlns:a16="http://schemas.microsoft.com/office/drawing/2014/main" id="{C36F166D-25D2-F711-C02A-78B03D4447A7}"/>
              </a:ext>
            </a:extLst>
          </p:cNvPr>
          <p:cNvSpPr txBox="1">
            <a:spLocks/>
          </p:cNvSpPr>
          <p:nvPr/>
        </p:nvSpPr>
        <p:spPr>
          <a:xfrm>
            <a:off x="1299028" y="583388"/>
            <a:ext cx="9593942" cy="703944"/>
          </a:xfrm>
          <a:prstGeom prst="rect">
            <a:avLst/>
          </a:prstGeom>
          <a:solidFill>
            <a:srgbClr val="00CC00"/>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sz="4000" dirty="0">
                <a:latin typeface="Arabic Typesetting" panose="03020402040406030203" pitchFamily="66" charset="-78"/>
                <a:cs typeface="Arabic Typesetting" panose="03020402040406030203" pitchFamily="66" charset="-78"/>
              </a:rPr>
              <a:t>10. خطة بيل البريطانية لتقسيم فلسطين 1937</a:t>
            </a:r>
            <a:endParaRPr lang="en-US"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527838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1357084" y="1320800"/>
            <a:ext cx="9695543" cy="1701799"/>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algn="just" rtl="1"/>
            <a:r>
              <a:rPr lang="ar-DZ" sz="3200" dirty="0">
                <a:latin typeface="Arabic Typesetting" panose="03020402040406030203" pitchFamily="66" charset="-78"/>
                <a:cs typeface="Arabic Typesetting" panose="03020402040406030203" pitchFamily="66" charset="-78"/>
              </a:rPr>
              <a:t>ابتداع هذه الدولة كان من طرف المجموعات المسلحة، وعملية الاستبدال هذه قامت على ممارسة القتل والإرهاب وكان أغلب قادة الصهيونية على قوائم الإرهاب البريطانية. وهذه بعض المجازر.</a:t>
            </a:r>
          </a:p>
          <a:p>
            <a:pPr algn="just" rtl="1"/>
            <a:r>
              <a:rPr lang="ar-DZ" sz="3200" dirty="0">
                <a:latin typeface="Arabic Typesetting" panose="03020402040406030203" pitchFamily="66" charset="-78"/>
                <a:cs typeface="Arabic Typesetting" panose="03020402040406030203" pitchFamily="66" charset="-78"/>
              </a:rPr>
              <a:t> </a:t>
            </a:r>
            <a:endParaRPr lang="en-US" sz="3200" dirty="0">
              <a:latin typeface="Arabic Typesetting" panose="03020402040406030203" pitchFamily="66" charset="-78"/>
              <a:cs typeface="Arabic Typesetting" panose="03020402040406030203" pitchFamily="66" charset="-78"/>
            </a:endParaRPr>
          </a:p>
        </p:txBody>
      </p:sp>
      <p:sp>
        <p:nvSpPr>
          <p:cNvPr id="48" name="Title 3">
            <a:extLst>
              <a:ext uri="{FF2B5EF4-FFF2-40B4-BE49-F238E27FC236}">
                <a16:creationId xmlns:a16="http://schemas.microsoft.com/office/drawing/2014/main" id="{C36F166D-25D2-F711-C02A-78B03D4447A7}"/>
              </a:ext>
            </a:extLst>
          </p:cNvPr>
          <p:cNvSpPr txBox="1">
            <a:spLocks/>
          </p:cNvSpPr>
          <p:nvPr/>
        </p:nvSpPr>
        <p:spPr>
          <a:xfrm>
            <a:off x="1197427" y="377371"/>
            <a:ext cx="9593942" cy="703944"/>
          </a:xfrm>
          <a:prstGeom prst="rect">
            <a:avLst/>
          </a:prstGeom>
          <a:solidFill>
            <a:srgbClr val="00CC00"/>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sz="4000" dirty="0">
                <a:latin typeface="Arabic Typesetting" panose="03020402040406030203" pitchFamily="66" charset="-78"/>
                <a:cs typeface="Arabic Typesetting" panose="03020402040406030203" pitchFamily="66" charset="-78"/>
              </a:rPr>
              <a:t>11. تأسيس دولة الكيان من طرف الجماعات الإرهابية الصهيونية</a:t>
            </a:r>
            <a:endParaRPr lang="en-US" sz="4000" dirty="0">
              <a:latin typeface="Arabic Typesetting" panose="03020402040406030203" pitchFamily="66" charset="-78"/>
              <a:cs typeface="Arabic Typesetting" panose="03020402040406030203" pitchFamily="66" charset="-78"/>
            </a:endParaRPr>
          </a:p>
        </p:txBody>
      </p:sp>
      <p:graphicFrame>
        <p:nvGraphicFramePr>
          <p:cNvPr id="2" name="Table 1">
            <a:extLst>
              <a:ext uri="{FF2B5EF4-FFF2-40B4-BE49-F238E27FC236}">
                <a16:creationId xmlns:a16="http://schemas.microsoft.com/office/drawing/2014/main" id="{0E5F420D-B568-75F1-0087-55F2F15DC206}"/>
              </a:ext>
            </a:extLst>
          </p:cNvPr>
          <p:cNvGraphicFramePr>
            <a:graphicFrameLocks noGrp="1"/>
          </p:cNvGraphicFramePr>
          <p:nvPr>
            <p:extLst>
              <p:ext uri="{D42A27DB-BD31-4B8C-83A1-F6EECF244321}">
                <p14:modId xmlns:p14="http://schemas.microsoft.com/office/powerpoint/2010/main" val="2003209367"/>
              </p:ext>
            </p:extLst>
          </p:nvPr>
        </p:nvGraphicFramePr>
        <p:xfrm>
          <a:off x="1407883" y="2288609"/>
          <a:ext cx="9593944" cy="3962400"/>
        </p:xfrm>
        <a:graphic>
          <a:graphicData uri="http://schemas.openxmlformats.org/drawingml/2006/table">
            <a:tbl>
              <a:tblPr>
                <a:tableStyleId>{AF606853-7671-496A-8E4F-DF71F8EC918B}</a:tableStyleId>
              </a:tblPr>
              <a:tblGrid>
                <a:gridCol w="2398486">
                  <a:extLst>
                    <a:ext uri="{9D8B030D-6E8A-4147-A177-3AD203B41FA5}">
                      <a16:colId xmlns:a16="http://schemas.microsoft.com/office/drawing/2014/main" val="3030165094"/>
                    </a:ext>
                  </a:extLst>
                </a:gridCol>
                <a:gridCol w="2398486">
                  <a:extLst>
                    <a:ext uri="{9D8B030D-6E8A-4147-A177-3AD203B41FA5}">
                      <a16:colId xmlns:a16="http://schemas.microsoft.com/office/drawing/2014/main" val="3415511679"/>
                    </a:ext>
                  </a:extLst>
                </a:gridCol>
                <a:gridCol w="2398486">
                  <a:extLst>
                    <a:ext uri="{9D8B030D-6E8A-4147-A177-3AD203B41FA5}">
                      <a16:colId xmlns:a16="http://schemas.microsoft.com/office/drawing/2014/main" val="4269803147"/>
                    </a:ext>
                  </a:extLst>
                </a:gridCol>
                <a:gridCol w="2398486">
                  <a:extLst>
                    <a:ext uri="{9D8B030D-6E8A-4147-A177-3AD203B41FA5}">
                      <a16:colId xmlns:a16="http://schemas.microsoft.com/office/drawing/2014/main" val="1098801160"/>
                    </a:ext>
                  </a:extLst>
                </a:gridCol>
              </a:tblGrid>
              <a:tr h="0">
                <a:tc>
                  <a:txBody>
                    <a:bodyPr/>
                    <a:lstStyle/>
                    <a:p>
                      <a:r>
                        <a:rPr lang="ar-DZ" sz="2000" b="1">
                          <a:effectLst/>
                          <a:latin typeface="Arabic Typesetting" panose="03020402040406030203" pitchFamily="66" charset="-78"/>
                          <a:cs typeface="+mn-cs"/>
                        </a:rPr>
                        <a:t>النوع</a:t>
                      </a:r>
                    </a:p>
                  </a:txBody>
                  <a:tcPr anchor="ctr"/>
                </a:tc>
                <a:tc>
                  <a:txBody>
                    <a:bodyPr/>
                    <a:lstStyle/>
                    <a:p>
                      <a:r>
                        <a:rPr lang="ar-DZ" sz="2000" b="1">
                          <a:effectLst/>
                          <a:latin typeface="Arabic Typesetting" panose="03020402040406030203" pitchFamily="66" charset="-78"/>
                          <a:cs typeface="+mn-cs"/>
                        </a:rPr>
                        <a:t>العملية</a:t>
                      </a:r>
                    </a:p>
                  </a:txBody>
                  <a:tcPr anchor="ctr"/>
                </a:tc>
                <a:tc>
                  <a:txBody>
                    <a:bodyPr/>
                    <a:lstStyle/>
                    <a:p>
                      <a:r>
                        <a:rPr lang="ar-DZ" sz="2000" b="1" dirty="0">
                          <a:effectLst/>
                          <a:latin typeface="Arabic Typesetting" panose="03020402040406030203" pitchFamily="66" charset="-78"/>
                          <a:cs typeface="+mn-cs"/>
                        </a:rPr>
                        <a:t>التاريخ</a:t>
                      </a:r>
                    </a:p>
                  </a:txBody>
                  <a:tcPr anchor="ctr"/>
                </a:tc>
                <a:tc>
                  <a:txBody>
                    <a:bodyPr/>
                    <a:lstStyle/>
                    <a:p>
                      <a:r>
                        <a:rPr lang="ar-DZ" sz="2000" b="1">
                          <a:effectLst/>
                          <a:latin typeface="Arabic Typesetting" panose="03020402040406030203" pitchFamily="66" charset="-78"/>
                          <a:cs typeface="+mn-cs"/>
                        </a:rPr>
                        <a:t>الضحايا</a:t>
                      </a:r>
                    </a:p>
                  </a:txBody>
                  <a:tcPr anchor="ctr"/>
                </a:tc>
                <a:extLst>
                  <a:ext uri="{0D108BD9-81ED-4DB2-BD59-A6C34878D82A}">
                    <a16:rowId xmlns:a16="http://schemas.microsoft.com/office/drawing/2014/main" val="1088701021"/>
                  </a:ext>
                </a:extLst>
              </a:tr>
              <a:tr h="0">
                <a:tc>
                  <a:txBody>
                    <a:bodyPr/>
                    <a:lstStyle/>
                    <a:p>
                      <a:r>
                        <a:rPr lang="ar-DZ" sz="2000" b="1">
                          <a:effectLst/>
                          <a:latin typeface="Arabic Typesetting" panose="03020402040406030203" pitchFamily="66" charset="-78"/>
                          <a:cs typeface="+mn-cs"/>
                        </a:rPr>
                        <a:t>مجزرة</a:t>
                      </a:r>
                    </a:p>
                  </a:txBody>
                  <a:tcPr anchor="ctr"/>
                </a:tc>
                <a:tc>
                  <a:txBody>
                    <a:bodyPr/>
                    <a:lstStyle/>
                    <a:p>
                      <a:r>
                        <a:rPr lang="ar-DZ" sz="2000" b="1">
                          <a:effectLst/>
                          <a:latin typeface="Arabic Typesetting" panose="03020402040406030203" pitchFamily="66" charset="-78"/>
                          <a:cs typeface="+mn-cs"/>
                        </a:rPr>
                        <a:t>دير ياسين</a:t>
                      </a:r>
                    </a:p>
                  </a:txBody>
                  <a:tcPr anchor="ctr"/>
                </a:tc>
                <a:tc>
                  <a:txBody>
                    <a:bodyPr/>
                    <a:lstStyle/>
                    <a:p>
                      <a:r>
                        <a:rPr lang="ar-DZ" sz="2000" b="1">
                          <a:effectLst/>
                          <a:latin typeface="Arabic Typesetting" panose="03020402040406030203" pitchFamily="66" charset="-78"/>
                          <a:cs typeface="+mn-cs"/>
                        </a:rPr>
                        <a:t>9 أبريل 1948</a:t>
                      </a:r>
                    </a:p>
                  </a:txBody>
                  <a:tcPr anchor="ctr"/>
                </a:tc>
                <a:tc>
                  <a:txBody>
                    <a:bodyPr/>
                    <a:lstStyle/>
                    <a:p>
                      <a:r>
                        <a:rPr lang="ar-DZ" sz="2000" b="1">
                          <a:effectLst/>
                          <a:latin typeface="Arabic Typesetting" panose="03020402040406030203" pitchFamily="66" charset="-78"/>
                          <a:cs typeface="+mn-cs"/>
                        </a:rPr>
                        <a:t>254 فلسطيني</a:t>
                      </a:r>
                    </a:p>
                  </a:txBody>
                  <a:tcPr anchor="ctr"/>
                </a:tc>
                <a:extLst>
                  <a:ext uri="{0D108BD9-81ED-4DB2-BD59-A6C34878D82A}">
                    <a16:rowId xmlns:a16="http://schemas.microsoft.com/office/drawing/2014/main" val="741699010"/>
                  </a:ext>
                </a:extLst>
              </a:tr>
              <a:tr h="0">
                <a:tc>
                  <a:txBody>
                    <a:bodyPr/>
                    <a:lstStyle/>
                    <a:p>
                      <a:r>
                        <a:rPr lang="ar-DZ" sz="2000" b="1">
                          <a:effectLst/>
                          <a:latin typeface="Arabic Typesetting" panose="03020402040406030203" pitchFamily="66" charset="-78"/>
                          <a:cs typeface="+mn-cs"/>
                        </a:rPr>
                        <a:t>مجزرة</a:t>
                      </a:r>
                    </a:p>
                  </a:txBody>
                  <a:tcPr anchor="ctr"/>
                </a:tc>
                <a:tc>
                  <a:txBody>
                    <a:bodyPr/>
                    <a:lstStyle/>
                    <a:p>
                      <a:r>
                        <a:rPr lang="ar-DZ" sz="2000" b="1">
                          <a:effectLst/>
                          <a:latin typeface="Arabic Typesetting" panose="03020402040406030203" pitchFamily="66" charset="-78"/>
                          <a:cs typeface="+mn-cs"/>
                        </a:rPr>
                        <a:t>عيلبون</a:t>
                      </a:r>
                    </a:p>
                  </a:txBody>
                  <a:tcPr anchor="ctr"/>
                </a:tc>
                <a:tc>
                  <a:txBody>
                    <a:bodyPr/>
                    <a:lstStyle/>
                    <a:p>
                      <a:r>
                        <a:rPr lang="ar-DZ" sz="2000" b="1">
                          <a:effectLst/>
                          <a:latin typeface="Arabic Typesetting" panose="03020402040406030203" pitchFamily="66" charset="-78"/>
                          <a:cs typeface="+mn-cs"/>
                        </a:rPr>
                        <a:t>10 أبريل 1948</a:t>
                      </a:r>
                    </a:p>
                  </a:txBody>
                  <a:tcPr anchor="ctr"/>
                </a:tc>
                <a:tc>
                  <a:txBody>
                    <a:bodyPr/>
                    <a:lstStyle/>
                    <a:p>
                      <a:r>
                        <a:rPr lang="ar-DZ" sz="2000" b="1">
                          <a:effectLst/>
                          <a:latin typeface="Arabic Typesetting" panose="03020402040406030203" pitchFamily="66" charset="-78"/>
                          <a:cs typeface="+mn-cs"/>
                        </a:rPr>
                        <a:t>100 فلسطيني</a:t>
                      </a:r>
                    </a:p>
                  </a:txBody>
                  <a:tcPr anchor="ctr"/>
                </a:tc>
                <a:extLst>
                  <a:ext uri="{0D108BD9-81ED-4DB2-BD59-A6C34878D82A}">
                    <a16:rowId xmlns:a16="http://schemas.microsoft.com/office/drawing/2014/main" val="2410140003"/>
                  </a:ext>
                </a:extLst>
              </a:tr>
              <a:tr h="0">
                <a:tc>
                  <a:txBody>
                    <a:bodyPr/>
                    <a:lstStyle/>
                    <a:p>
                      <a:r>
                        <a:rPr lang="ar-DZ" sz="2000" b="1">
                          <a:effectLst/>
                          <a:latin typeface="Arabic Typesetting" panose="03020402040406030203" pitchFamily="66" charset="-78"/>
                          <a:cs typeface="+mn-cs"/>
                        </a:rPr>
                        <a:t>مجزرة</a:t>
                      </a:r>
                    </a:p>
                  </a:txBody>
                  <a:tcPr anchor="ctr"/>
                </a:tc>
                <a:tc>
                  <a:txBody>
                    <a:bodyPr/>
                    <a:lstStyle/>
                    <a:p>
                      <a:r>
                        <a:rPr lang="ar-DZ" sz="2000" b="1">
                          <a:effectLst/>
                          <a:latin typeface="Arabic Typesetting" panose="03020402040406030203" pitchFamily="66" charset="-78"/>
                          <a:cs typeface="+mn-cs"/>
                        </a:rPr>
                        <a:t>سعسع</a:t>
                      </a:r>
                    </a:p>
                  </a:txBody>
                  <a:tcPr anchor="ctr"/>
                </a:tc>
                <a:tc>
                  <a:txBody>
                    <a:bodyPr/>
                    <a:lstStyle/>
                    <a:p>
                      <a:r>
                        <a:rPr lang="ar-DZ" sz="2000" b="1">
                          <a:effectLst/>
                          <a:latin typeface="Arabic Typesetting" panose="03020402040406030203" pitchFamily="66" charset="-78"/>
                          <a:cs typeface="+mn-cs"/>
                        </a:rPr>
                        <a:t>12 أبريل 1948</a:t>
                      </a:r>
                    </a:p>
                  </a:txBody>
                  <a:tcPr anchor="ctr"/>
                </a:tc>
                <a:tc>
                  <a:txBody>
                    <a:bodyPr/>
                    <a:lstStyle/>
                    <a:p>
                      <a:r>
                        <a:rPr lang="ar-DZ" sz="2000" b="1">
                          <a:effectLst/>
                          <a:latin typeface="Arabic Typesetting" panose="03020402040406030203" pitchFamily="66" charset="-78"/>
                          <a:cs typeface="+mn-cs"/>
                        </a:rPr>
                        <a:t>100 فلسطيني</a:t>
                      </a:r>
                    </a:p>
                  </a:txBody>
                  <a:tcPr anchor="ctr"/>
                </a:tc>
                <a:extLst>
                  <a:ext uri="{0D108BD9-81ED-4DB2-BD59-A6C34878D82A}">
                    <a16:rowId xmlns:a16="http://schemas.microsoft.com/office/drawing/2014/main" val="1738694534"/>
                  </a:ext>
                </a:extLst>
              </a:tr>
              <a:tr h="0">
                <a:tc>
                  <a:txBody>
                    <a:bodyPr/>
                    <a:lstStyle/>
                    <a:p>
                      <a:r>
                        <a:rPr lang="ar-DZ" sz="2000" b="1">
                          <a:effectLst/>
                          <a:latin typeface="Arabic Typesetting" panose="03020402040406030203" pitchFamily="66" charset="-78"/>
                          <a:cs typeface="+mn-cs"/>
                        </a:rPr>
                        <a:t>تخريب</a:t>
                      </a:r>
                    </a:p>
                  </a:txBody>
                  <a:tcPr anchor="ctr"/>
                </a:tc>
                <a:tc>
                  <a:txBody>
                    <a:bodyPr/>
                    <a:lstStyle/>
                    <a:p>
                      <a:r>
                        <a:rPr lang="ar-DZ" sz="2000" b="1">
                          <a:effectLst/>
                          <a:latin typeface="Arabic Typesetting" panose="03020402040406030203" pitchFamily="66" charset="-78"/>
                          <a:cs typeface="+mn-cs"/>
                        </a:rPr>
                        <a:t>حرق عيلوط</a:t>
                      </a:r>
                    </a:p>
                  </a:txBody>
                  <a:tcPr anchor="ctr"/>
                </a:tc>
                <a:tc>
                  <a:txBody>
                    <a:bodyPr/>
                    <a:lstStyle/>
                    <a:p>
                      <a:r>
                        <a:rPr lang="ar-DZ" sz="2000" b="1">
                          <a:effectLst/>
                          <a:latin typeface="Arabic Typesetting" panose="03020402040406030203" pitchFamily="66" charset="-78"/>
                          <a:cs typeface="+mn-cs"/>
                        </a:rPr>
                        <a:t>22 أبريل 1948</a:t>
                      </a:r>
                    </a:p>
                  </a:txBody>
                  <a:tcPr anchor="ctr"/>
                </a:tc>
                <a:tc>
                  <a:txBody>
                    <a:bodyPr/>
                    <a:lstStyle/>
                    <a:p>
                      <a:r>
                        <a:rPr lang="ar-DZ" sz="2000" b="1">
                          <a:effectLst/>
                          <a:latin typeface="Arabic Typesetting" panose="03020402040406030203" pitchFamily="66" charset="-78"/>
                          <a:cs typeface="+mn-cs"/>
                        </a:rPr>
                        <a:t>قرية كاملة</a:t>
                      </a:r>
                    </a:p>
                  </a:txBody>
                  <a:tcPr anchor="ctr"/>
                </a:tc>
                <a:extLst>
                  <a:ext uri="{0D108BD9-81ED-4DB2-BD59-A6C34878D82A}">
                    <a16:rowId xmlns:a16="http://schemas.microsoft.com/office/drawing/2014/main" val="1948756948"/>
                  </a:ext>
                </a:extLst>
              </a:tr>
              <a:tr h="0">
                <a:tc>
                  <a:txBody>
                    <a:bodyPr/>
                    <a:lstStyle/>
                    <a:p>
                      <a:r>
                        <a:rPr lang="ar-DZ" sz="2000" b="1">
                          <a:effectLst/>
                          <a:latin typeface="Arabic Typesetting" panose="03020402040406030203" pitchFamily="66" charset="-78"/>
                          <a:cs typeface="+mn-cs"/>
                        </a:rPr>
                        <a:t>تخريب</a:t>
                      </a:r>
                    </a:p>
                  </a:txBody>
                  <a:tcPr anchor="ctr"/>
                </a:tc>
                <a:tc>
                  <a:txBody>
                    <a:bodyPr/>
                    <a:lstStyle/>
                    <a:p>
                      <a:r>
                        <a:rPr lang="ar-DZ" sz="2000" b="1">
                          <a:effectLst/>
                          <a:latin typeface="Arabic Typesetting" panose="03020402040406030203" pitchFamily="66" charset="-78"/>
                          <a:cs typeface="+mn-cs"/>
                        </a:rPr>
                        <a:t>تدمير سطاف</a:t>
                      </a:r>
                    </a:p>
                  </a:txBody>
                  <a:tcPr anchor="ctr"/>
                </a:tc>
                <a:tc>
                  <a:txBody>
                    <a:bodyPr/>
                    <a:lstStyle/>
                    <a:p>
                      <a:r>
                        <a:rPr lang="ar-DZ" sz="2000" b="1">
                          <a:effectLst/>
                          <a:latin typeface="Arabic Typesetting" panose="03020402040406030203" pitchFamily="66" charset="-78"/>
                          <a:cs typeface="+mn-cs"/>
                        </a:rPr>
                        <a:t>25 أبريل 1948</a:t>
                      </a:r>
                    </a:p>
                  </a:txBody>
                  <a:tcPr anchor="ctr"/>
                </a:tc>
                <a:tc>
                  <a:txBody>
                    <a:bodyPr/>
                    <a:lstStyle/>
                    <a:p>
                      <a:r>
                        <a:rPr lang="ar-DZ" sz="2000" b="1">
                          <a:effectLst/>
                          <a:latin typeface="Arabic Typesetting" panose="03020402040406030203" pitchFamily="66" charset="-78"/>
                          <a:cs typeface="+mn-cs"/>
                        </a:rPr>
                        <a:t>قرية كاملة</a:t>
                      </a:r>
                    </a:p>
                  </a:txBody>
                  <a:tcPr anchor="ctr"/>
                </a:tc>
                <a:extLst>
                  <a:ext uri="{0D108BD9-81ED-4DB2-BD59-A6C34878D82A}">
                    <a16:rowId xmlns:a16="http://schemas.microsoft.com/office/drawing/2014/main" val="919964172"/>
                  </a:ext>
                </a:extLst>
              </a:tr>
              <a:tr h="0">
                <a:tc>
                  <a:txBody>
                    <a:bodyPr/>
                    <a:lstStyle/>
                    <a:p>
                      <a:r>
                        <a:rPr lang="ar-DZ" sz="2000" b="1">
                          <a:effectLst/>
                          <a:latin typeface="Arabic Typesetting" panose="03020402040406030203" pitchFamily="66" charset="-78"/>
                          <a:cs typeface="+mn-cs"/>
                        </a:rPr>
                        <a:t>تخريب</a:t>
                      </a:r>
                    </a:p>
                  </a:txBody>
                  <a:tcPr anchor="ctr"/>
                </a:tc>
                <a:tc>
                  <a:txBody>
                    <a:bodyPr/>
                    <a:lstStyle/>
                    <a:p>
                      <a:r>
                        <a:rPr lang="ar-DZ" sz="2000" b="1">
                          <a:effectLst/>
                          <a:latin typeface="Arabic Typesetting" panose="03020402040406030203" pitchFamily="66" charset="-78"/>
                          <a:cs typeface="+mn-cs"/>
                        </a:rPr>
                        <a:t>هدم دير حنا</a:t>
                      </a:r>
                    </a:p>
                  </a:txBody>
                  <a:tcPr anchor="ctr"/>
                </a:tc>
                <a:tc>
                  <a:txBody>
                    <a:bodyPr/>
                    <a:lstStyle/>
                    <a:p>
                      <a:r>
                        <a:rPr lang="ar-DZ" sz="2000" b="1">
                          <a:effectLst/>
                          <a:latin typeface="Arabic Typesetting" panose="03020402040406030203" pitchFamily="66" charset="-78"/>
                          <a:cs typeface="+mn-cs"/>
                        </a:rPr>
                        <a:t>27 أبريل 1948</a:t>
                      </a:r>
                    </a:p>
                  </a:txBody>
                  <a:tcPr anchor="ctr"/>
                </a:tc>
                <a:tc>
                  <a:txBody>
                    <a:bodyPr/>
                    <a:lstStyle/>
                    <a:p>
                      <a:r>
                        <a:rPr lang="ar-DZ" sz="2000" b="1">
                          <a:effectLst/>
                          <a:latin typeface="Arabic Typesetting" panose="03020402040406030203" pitchFamily="66" charset="-78"/>
                          <a:cs typeface="+mn-cs"/>
                        </a:rPr>
                        <a:t>قرية كاملة</a:t>
                      </a:r>
                    </a:p>
                  </a:txBody>
                  <a:tcPr anchor="ctr"/>
                </a:tc>
                <a:extLst>
                  <a:ext uri="{0D108BD9-81ED-4DB2-BD59-A6C34878D82A}">
                    <a16:rowId xmlns:a16="http://schemas.microsoft.com/office/drawing/2014/main" val="2225144955"/>
                  </a:ext>
                </a:extLst>
              </a:tr>
              <a:tr h="0">
                <a:tc>
                  <a:txBody>
                    <a:bodyPr/>
                    <a:lstStyle/>
                    <a:p>
                      <a:r>
                        <a:rPr lang="ar-DZ" sz="2000" b="1">
                          <a:effectLst/>
                          <a:latin typeface="Arabic Typesetting" panose="03020402040406030203" pitchFamily="66" charset="-78"/>
                          <a:cs typeface="+mn-cs"/>
                        </a:rPr>
                        <a:t>تهجير</a:t>
                      </a:r>
                    </a:p>
                  </a:txBody>
                  <a:tcPr anchor="ctr"/>
                </a:tc>
                <a:tc>
                  <a:txBody>
                    <a:bodyPr/>
                    <a:lstStyle/>
                    <a:p>
                      <a:r>
                        <a:rPr lang="ar-DZ" sz="2000" b="1">
                          <a:effectLst/>
                          <a:latin typeface="Arabic Typesetting" panose="03020402040406030203" pitchFamily="66" charset="-78"/>
                          <a:cs typeface="+mn-cs"/>
                        </a:rPr>
                        <a:t>عيلبون</a:t>
                      </a:r>
                    </a:p>
                  </a:txBody>
                  <a:tcPr anchor="ctr"/>
                </a:tc>
                <a:tc>
                  <a:txBody>
                    <a:bodyPr/>
                    <a:lstStyle/>
                    <a:p>
                      <a:r>
                        <a:rPr lang="ar-DZ" sz="2000" b="1">
                          <a:effectLst/>
                          <a:latin typeface="Arabic Typesetting" panose="03020402040406030203" pitchFamily="66" charset="-78"/>
                          <a:cs typeface="+mn-cs"/>
                        </a:rPr>
                        <a:t>10 أبريل 1948</a:t>
                      </a:r>
                    </a:p>
                  </a:txBody>
                  <a:tcPr anchor="ctr"/>
                </a:tc>
                <a:tc>
                  <a:txBody>
                    <a:bodyPr/>
                    <a:lstStyle/>
                    <a:p>
                      <a:r>
                        <a:rPr lang="ar-DZ" sz="2000" b="1">
                          <a:effectLst/>
                          <a:latin typeface="Arabic Typesetting" panose="03020402040406030203" pitchFamily="66" charset="-78"/>
                          <a:cs typeface="+mn-cs"/>
                        </a:rPr>
                        <a:t>جميع السكان</a:t>
                      </a:r>
                    </a:p>
                  </a:txBody>
                  <a:tcPr anchor="ctr"/>
                </a:tc>
                <a:extLst>
                  <a:ext uri="{0D108BD9-81ED-4DB2-BD59-A6C34878D82A}">
                    <a16:rowId xmlns:a16="http://schemas.microsoft.com/office/drawing/2014/main" val="879726541"/>
                  </a:ext>
                </a:extLst>
              </a:tr>
              <a:tr h="0">
                <a:tc>
                  <a:txBody>
                    <a:bodyPr/>
                    <a:lstStyle/>
                    <a:p>
                      <a:r>
                        <a:rPr lang="ar-DZ" sz="2000" b="1">
                          <a:effectLst/>
                          <a:latin typeface="Arabic Typesetting" panose="03020402040406030203" pitchFamily="66" charset="-78"/>
                          <a:cs typeface="+mn-cs"/>
                        </a:rPr>
                        <a:t>تهجير</a:t>
                      </a:r>
                    </a:p>
                  </a:txBody>
                  <a:tcPr anchor="ctr"/>
                </a:tc>
                <a:tc>
                  <a:txBody>
                    <a:bodyPr/>
                    <a:lstStyle/>
                    <a:p>
                      <a:r>
                        <a:rPr lang="ar-DZ" sz="2000" b="1">
                          <a:effectLst/>
                          <a:latin typeface="Arabic Typesetting" panose="03020402040406030203" pitchFamily="66" charset="-78"/>
                          <a:cs typeface="+mn-cs"/>
                        </a:rPr>
                        <a:t>سعسع</a:t>
                      </a:r>
                    </a:p>
                  </a:txBody>
                  <a:tcPr anchor="ctr"/>
                </a:tc>
                <a:tc>
                  <a:txBody>
                    <a:bodyPr/>
                    <a:lstStyle/>
                    <a:p>
                      <a:r>
                        <a:rPr lang="ar-DZ" sz="2000" b="1">
                          <a:effectLst/>
                          <a:latin typeface="Arabic Typesetting" panose="03020402040406030203" pitchFamily="66" charset="-78"/>
                          <a:cs typeface="+mn-cs"/>
                        </a:rPr>
                        <a:t>12 أبريل 1948</a:t>
                      </a:r>
                    </a:p>
                  </a:txBody>
                  <a:tcPr anchor="ctr"/>
                </a:tc>
                <a:tc>
                  <a:txBody>
                    <a:bodyPr/>
                    <a:lstStyle/>
                    <a:p>
                      <a:r>
                        <a:rPr lang="ar-DZ" sz="2000" b="1">
                          <a:effectLst/>
                          <a:latin typeface="Arabic Typesetting" panose="03020402040406030203" pitchFamily="66" charset="-78"/>
                          <a:cs typeface="+mn-cs"/>
                        </a:rPr>
                        <a:t>جميع السكان</a:t>
                      </a:r>
                    </a:p>
                  </a:txBody>
                  <a:tcPr anchor="ctr"/>
                </a:tc>
                <a:extLst>
                  <a:ext uri="{0D108BD9-81ED-4DB2-BD59-A6C34878D82A}">
                    <a16:rowId xmlns:a16="http://schemas.microsoft.com/office/drawing/2014/main" val="2976317929"/>
                  </a:ext>
                </a:extLst>
              </a:tr>
              <a:tr h="0">
                <a:tc>
                  <a:txBody>
                    <a:bodyPr/>
                    <a:lstStyle/>
                    <a:p>
                      <a:r>
                        <a:rPr lang="ar-DZ" sz="2000" b="1">
                          <a:effectLst/>
                          <a:latin typeface="Arabic Typesetting" panose="03020402040406030203" pitchFamily="66" charset="-78"/>
                          <a:cs typeface="+mn-cs"/>
                        </a:rPr>
                        <a:t>تهجير</a:t>
                      </a:r>
                    </a:p>
                  </a:txBody>
                  <a:tcPr anchor="ctr"/>
                </a:tc>
                <a:tc>
                  <a:txBody>
                    <a:bodyPr/>
                    <a:lstStyle/>
                    <a:p>
                      <a:r>
                        <a:rPr lang="ar-DZ" sz="2000" b="1">
                          <a:effectLst/>
                          <a:latin typeface="Arabic Typesetting" panose="03020402040406030203" pitchFamily="66" charset="-78"/>
                          <a:cs typeface="+mn-cs"/>
                        </a:rPr>
                        <a:t>دير حنا</a:t>
                      </a:r>
                    </a:p>
                  </a:txBody>
                  <a:tcPr anchor="ctr"/>
                </a:tc>
                <a:tc>
                  <a:txBody>
                    <a:bodyPr/>
                    <a:lstStyle/>
                    <a:p>
                      <a:r>
                        <a:rPr lang="ar-DZ" sz="2000" b="1">
                          <a:effectLst/>
                          <a:latin typeface="Arabic Typesetting" panose="03020402040406030203" pitchFamily="66" charset="-78"/>
                          <a:cs typeface="+mn-cs"/>
                        </a:rPr>
                        <a:t>27 أبريل 1948</a:t>
                      </a:r>
                    </a:p>
                  </a:txBody>
                  <a:tcPr anchor="ctr"/>
                </a:tc>
                <a:tc>
                  <a:txBody>
                    <a:bodyPr/>
                    <a:lstStyle/>
                    <a:p>
                      <a:r>
                        <a:rPr lang="ar-DZ" sz="2000" b="1" dirty="0">
                          <a:effectLst/>
                          <a:latin typeface="Arabic Typesetting" panose="03020402040406030203" pitchFamily="66" charset="-78"/>
                          <a:cs typeface="+mn-cs"/>
                        </a:rPr>
                        <a:t>جميع السكان</a:t>
                      </a:r>
                    </a:p>
                  </a:txBody>
                  <a:tcPr anchor="ctr"/>
                </a:tc>
                <a:extLst>
                  <a:ext uri="{0D108BD9-81ED-4DB2-BD59-A6C34878D82A}">
                    <a16:rowId xmlns:a16="http://schemas.microsoft.com/office/drawing/2014/main" val="1437005099"/>
                  </a:ext>
                </a:extLst>
              </a:tr>
            </a:tbl>
          </a:graphicData>
        </a:graphic>
      </p:graphicFrame>
    </p:spTree>
    <p:extLst>
      <p:ext uri="{BB962C8B-B14F-4D97-AF65-F5344CB8AC3E}">
        <p14:creationId xmlns:p14="http://schemas.microsoft.com/office/powerpoint/2010/main" val="3507394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589128" y="1313544"/>
            <a:ext cx="11013744" cy="465052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marL="285750" lvl="0" indent="-285750" algn="r" rtl="1">
              <a:lnSpc>
                <a:spcPct val="100000"/>
              </a:lnSpc>
              <a:spcBef>
                <a:spcPts val="720"/>
              </a:spcBef>
              <a:spcAft>
                <a:spcPts val="360"/>
              </a:spcAft>
              <a:buFont typeface="Arial" panose="020B0604020202020204" pitchFamily="34" charset="0"/>
              <a:buChar char="•"/>
            </a:pPr>
            <a:r>
              <a:rPr lang="ar-DZ" sz="4000" dirty="0">
                <a:solidFill>
                  <a:srgbClr val="000000"/>
                </a:solidFill>
                <a:effectLst/>
                <a:highlight>
                  <a:srgbClr val="D6E387"/>
                </a:highlight>
                <a:latin typeface="Arabic Typesetting" panose="03020402040406030203" pitchFamily="66" charset="-78"/>
                <a:ea typeface="Segoe UI" panose="020B0502040204020203" pitchFamily="34" charset="0"/>
                <a:cs typeface="Arabic Typesetting" panose="03020402040406030203" pitchFamily="66" charset="-78"/>
              </a:rPr>
              <a:t>قر</a:t>
            </a:r>
            <a:r>
              <a:rPr lang="en-GB" sz="4000" dirty="0" err="1">
                <a:solidFill>
                  <a:srgbClr val="000000"/>
                </a:solidFill>
                <a:effectLst/>
                <a:highlight>
                  <a:srgbClr val="D6E387"/>
                </a:highlight>
                <a:latin typeface="Arabic Typesetting" panose="03020402040406030203" pitchFamily="66" charset="-78"/>
                <a:ea typeface="Segoe UI" panose="020B0502040204020203" pitchFamily="34" charset="0"/>
                <a:cs typeface="Arabic Typesetting" panose="03020402040406030203" pitchFamily="66" charset="-78"/>
              </a:rPr>
              <a:t>ار</a:t>
            </a:r>
            <a:r>
              <a:rPr lang="en-GB" sz="4000" dirty="0">
                <a:solidFill>
                  <a:srgbClr val="000000"/>
                </a:solidFill>
                <a:effectLst/>
                <a:highlight>
                  <a:srgbClr val="D6E387"/>
                </a:highlight>
                <a:latin typeface="Arabic Typesetting" panose="03020402040406030203" pitchFamily="66" charset="-78"/>
                <a:ea typeface="Segoe UI" panose="020B0502040204020203" pitchFamily="34" charset="0"/>
                <a:cs typeface="Arabic Typesetting" panose="03020402040406030203" pitchFamily="66" charset="-78"/>
              </a:rPr>
              <a:t> 181 (1947)</a:t>
            </a:r>
            <a:r>
              <a:rPr lang="ar-DZ" sz="4000" dirty="0">
                <a:solidFill>
                  <a:srgbClr val="000000"/>
                </a:solidFill>
                <a:effectLst/>
                <a:highlight>
                  <a:srgbClr val="D6E387"/>
                </a:highligh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يوصي</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بتقسيم</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فلسطين</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إلى</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دولتين</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يهودية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وعربية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مع</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تولي</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الأمم</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المتحدة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إدارة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المدينة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المقدسة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p>
          <a:p>
            <a:pPr marL="285750" lvl="0" indent="-285750" algn="r" rtl="1">
              <a:lnSpc>
                <a:spcPct val="100000"/>
              </a:lnSpc>
              <a:spcBef>
                <a:spcPts val="720"/>
              </a:spcBef>
              <a:spcAft>
                <a:spcPts val="360"/>
              </a:spcAft>
              <a:buFont typeface="Arial" panose="020B0604020202020204" pitchFamily="34" charset="0"/>
              <a:buChar char="•"/>
            </a:pPr>
            <a:r>
              <a:rPr lang="en-GB" sz="4000" dirty="0" err="1">
                <a:solidFill>
                  <a:srgbClr val="000000"/>
                </a:solidFill>
                <a:effectLst/>
                <a:highlight>
                  <a:srgbClr val="D6E387"/>
                </a:highlight>
                <a:latin typeface="Arabic Typesetting" panose="03020402040406030203" pitchFamily="66" charset="-78"/>
                <a:ea typeface="Segoe UI" panose="020B0502040204020203" pitchFamily="34" charset="0"/>
                <a:cs typeface="Arabic Typesetting" panose="03020402040406030203" pitchFamily="66" charset="-78"/>
              </a:rPr>
              <a:t>قرار</a:t>
            </a:r>
            <a:r>
              <a:rPr lang="en-GB" sz="4000" dirty="0">
                <a:solidFill>
                  <a:srgbClr val="000000"/>
                </a:solidFill>
                <a:effectLst/>
                <a:highlight>
                  <a:srgbClr val="D6E387"/>
                </a:highlight>
                <a:latin typeface="Arabic Typesetting" panose="03020402040406030203" pitchFamily="66" charset="-78"/>
                <a:ea typeface="Segoe UI" panose="020B0502040204020203" pitchFamily="34" charset="0"/>
                <a:cs typeface="Arabic Typesetting" panose="03020402040406030203" pitchFamily="66" charset="-78"/>
              </a:rPr>
              <a:t> 194 (1948)</a:t>
            </a:r>
            <a:r>
              <a:rPr lang="ar-DZ" sz="4000" dirty="0">
                <a:solidFill>
                  <a:srgbClr val="000000"/>
                </a:solidFill>
                <a:effectLst/>
                <a:highlight>
                  <a:srgbClr val="D6E387"/>
                </a:highligh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يؤكد</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حق</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اللاجئين</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الفلسطينيين</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في</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العودة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إلى</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ديارهم</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أو</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تعويضهم</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عنها</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ويطالب</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بإنشاء</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وكالة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إغاثة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وتشغيل</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اللاجئين</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الفلسطينيين</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الأونروا</a:t>
            </a:r>
            <a:r>
              <a:rPr lang="ar-DZ"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a:t>
            </a:r>
            <a:endPar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endParaRPr>
          </a:p>
          <a:p>
            <a:pPr marL="285750" lvl="0" algn="r" rtl="1">
              <a:lnSpc>
                <a:spcPct val="100000"/>
              </a:lnSpc>
              <a:spcBef>
                <a:spcPts val="720"/>
              </a:spcBef>
              <a:spcAft>
                <a:spcPts val="360"/>
              </a:spcAft>
              <a:buFont typeface="Arial" panose="020B0604020202020204" pitchFamily="34" charset="0"/>
              <a:buChar char="•"/>
            </a:pPr>
            <a:r>
              <a:rPr lang="en-GB" sz="4000" dirty="0" err="1">
                <a:solidFill>
                  <a:srgbClr val="000000"/>
                </a:solidFill>
                <a:effectLst/>
                <a:highlight>
                  <a:srgbClr val="D6E387"/>
                </a:highlight>
                <a:latin typeface="Arabic Typesetting" panose="03020402040406030203" pitchFamily="66" charset="-78"/>
                <a:ea typeface="Segoe UI" panose="020B0502040204020203" pitchFamily="34" charset="0"/>
                <a:cs typeface="Arabic Typesetting" panose="03020402040406030203" pitchFamily="66" charset="-78"/>
              </a:rPr>
              <a:t>قرار</a:t>
            </a:r>
            <a:r>
              <a:rPr lang="en-GB" sz="4000" dirty="0">
                <a:solidFill>
                  <a:srgbClr val="000000"/>
                </a:solidFill>
                <a:effectLst/>
                <a:highlight>
                  <a:srgbClr val="D6E387"/>
                </a:highlight>
                <a:latin typeface="Arabic Typesetting" panose="03020402040406030203" pitchFamily="66" charset="-78"/>
                <a:ea typeface="Segoe UI" panose="020B0502040204020203" pitchFamily="34" charset="0"/>
                <a:cs typeface="Arabic Typesetting" panose="03020402040406030203" pitchFamily="66" charset="-78"/>
              </a:rPr>
              <a:t> 242 (1967)</a:t>
            </a:r>
            <a:r>
              <a:rPr lang="ar-DZ" sz="4000" dirty="0">
                <a:solidFill>
                  <a:srgbClr val="000000"/>
                </a:solidFill>
                <a:effectLst/>
                <a:highlight>
                  <a:srgbClr val="D6E387"/>
                </a:highligh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يطالب</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بانسحاب</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إسرائيل</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من</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الأراضي</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التي</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احتلتها</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في</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حرب</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عام</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1967،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وإقامة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سلام</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عادل</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ودائم</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بين</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جميع</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الأطراف</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واحترام</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سيادة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كل</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دولة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في</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المنطقة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p>
          <a:p>
            <a:pPr>
              <a:lnSpc>
                <a:spcPct val="100000"/>
              </a:lnSpc>
            </a:pPr>
            <a:endParaRPr lang="en-US" sz="8000" dirty="0">
              <a:solidFill>
                <a:srgbClr val="00B050"/>
              </a:solidFill>
              <a:latin typeface="Arabic Typesetting" panose="03020402040406030203" pitchFamily="66" charset="-78"/>
              <a:cs typeface="Arabic Typesetting" panose="03020402040406030203" pitchFamily="66" charset="-78"/>
            </a:endParaRPr>
          </a:p>
        </p:txBody>
      </p:sp>
      <p:sp>
        <p:nvSpPr>
          <p:cNvPr id="48" name="Title 3">
            <a:extLst>
              <a:ext uri="{FF2B5EF4-FFF2-40B4-BE49-F238E27FC236}">
                <a16:creationId xmlns:a16="http://schemas.microsoft.com/office/drawing/2014/main" id="{C36F166D-25D2-F711-C02A-78B03D4447A7}"/>
              </a:ext>
            </a:extLst>
          </p:cNvPr>
          <p:cNvSpPr txBox="1">
            <a:spLocks/>
          </p:cNvSpPr>
          <p:nvPr/>
        </p:nvSpPr>
        <p:spPr>
          <a:xfrm>
            <a:off x="1299029" y="609600"/>
            <a:ext cx="9593942" cy="624114"/>
          </a:xfrm>
          <a:prstGeom prst="rect">
            <a:avLst/>
          </a:prstGeom>
          <a:solidFill>
            <a:srgbClr val="00CC00"/>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rtl="1"/>
            <a:r>
              <a:rPr lang="ar-DZ" sz="4000" dirty="0">
                <a:latin typeface="Arabic Typesetting" panose="03020402040406030203" pitchFamily="66" charset="-78"/>
                <a:cs typeface="Arabic Typesetting" panose="03020402040406030203" pitchFamily="66" charset="-78"/>
              </a:rPr>
              <a:t>12. قرارات الأمم المتحدة وترسيخ دولة الكيان</a:t>
            </a:r>
            <a:endParaRPr lang="en-US"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76319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 name="Title 3">
            <a:extLst>
              <a:ext uri="{FF2B5EF4-FFF2-40B4-BE49-F238E27FC236}">
                <a16:creationId xmlns:a16="http://schemas.microsoft.com/office/drawing/2014/main" id="{C36F166D-25D2-F711-C02A-78B03D4447A7}"/>
              </a:ext>
            </a:extLst>
          </p:cNvPr>
          <p:cNvSpPr txBox="1">
            <a:spLocks/>
          </p:cNvSpPr>
          <p:nvPr/>
        </p:nvSpPr>
        <p:spPr>
          <a:xfrm>
            <a:off x="1299029" y="1237342"/>
            <a:ext cx="9593942" cy="4757058"/>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marL="285750" lvl="0" indent="-285750" algn="just" rtl="1">
              <a:lnSpc>
                <a:spcPct val="100000"/>
              </a:lnSpc>
              <a:spcBef>
                <a:spcPts val="720"/>
              </a:spcBef>
              <a:spcAft>
                <a:spcPts val="360"/>
              </a:spcAft>
              <a:buFont typeface="Arial" panose="020B0604020202020204" pitchFamily="34" charset="0"/>
              <a:buChar char="•"/>
            </a:pPr>
            <a:r>
              <a:rPr lang="en-GB" sz="4000" dirty="0" err="1">
                <a:solidFill>
                  <a:srgbClr val="000000"/>
                </a:solidFill>
                <a:effectLst/>
                <a:highlight>
                  <a:srgbClr val="D6E387"/>
                </a:highlight>
                <a:latin typeface="Arabic Typesetting" panose="03020402040406030203" pitchFamily="66" charset="-78"/>
                <a:ea typeface="Segoe UI" panose="020B0502040204020203" pitchFamily="34" charset="0"/>
                <a:cs typeface="Arabic Typesetting" panose="03020402040406030203" pitchFamily="66" charset="-78"/>
              </a:rPr>
              <a:t>قرار</a:t>
            </a:r>
            <a:r>
              <a:rPr lang="en-GB" sz="4000" dirty="0">
                <a:solidFill>
                  <a:srgbClr val="000000"/>
                </a:solidFill>
                <a:effectLst/>
                <a:highlight>
                  <a:srgbClr val="D6E387"/>
                </a:highlight>
                <a:latin typeface="Arabic Typesetting" panose="03020402040406030203" pitchFamily="66" charset="-78"/>
                <a:ea typeface="Segoe UI" panose="020B0502040204020203" pitchFamily="34" charset="0"/>
                <a:cs typeface="Arabic Typesetting" panose="03020402040406030203" pitchFamily="66" charset="-78"/>
              </a:rPr>
              <a:t> 446 (1979) </a:t>
            </a:r>
            <a:r>
              <a:rPr lang="ar-DZ" sz="4000" dirty="0">
                <a:solidFill>
                  <a:srgbClr val="000000"/>
                </a:solidFill>
                <a:effectLst/>
                <a:highlight>
                  <a:srgbClr val="D6E387"/>
                </a:highligh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دين</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سياسة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إسرائيل</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لبناء</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المستوطنات</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في</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الأراضي</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الفلسطينية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والعربية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المحتلة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ويعتبرها</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غير</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شرعية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وعائقاً</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أمام</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تحقيق</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السلام</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p>
          <a:p>
            <a:pPr marL="285750" lvl="0" indent="-285750" algn="just" rtl="1">
              <a:lnSpc>
                <a:spcPct val="100000"/>
              </a:lnSpc>
              <a:spcBef>
                <a:spcPts val="720"/>
              </a:spcBef>
              <a:spcAft>
                <a:spcPts val="360"/>
              </a:spcAft>
              <a:buFont typeface="Arial" panose="020B0604020202020204" pitchFamily="34" charset="0"/>
              <a:buChar char="•"/>
            </a:pPr>
            <a:r>
              <a:rPr lang="en-GB" sz="4000" dirty="0" err="1">
                <a:solidFill>
                  <a:srgbClr val="000000"/>
                </a:solidFill>
                <a:effectLst/>
                <a:highlight>
                  <a:srgbClr val="D6E387"/>
                </a:highlight>
                <a:latin typeface="Arabic Typesetting" panose="03020402040406030203" pitchFamily="66" charset="-78"/>
                <a:ea typeface="Segoe UI" panose="020B0502040204020203" pitchFamily="34" charset="0"/>
                <a:cs typeface="Arabic Typesetting" panose="03020402040406030203" pitchFamily="66" charset="-78"/>
              </a:rPr>
              <a:t>قرار</a:t>
            </a:r>
            <a:r>
              <a:rPr lang="en-GB" sz="4000" dirty="0">
                <a:solidFill>
                  <a:srgbClr val="000000"/>
                </a:solidFill>
                <a:effectLst/>
                <a:highlight>
                  <a:srgbClr val="D6E387"/>
                </a:highlight>
                <a:latin typeface="Arabic Typesetting" panose="03020402040406030203" pitchFamily="66" charset="-78"/>
                <a:ea typeface="Segoe UI" panose="020B0502040204020203" pitchFamily="34" charset="0"/>
                <a:cs typeface="Arabic Typesetting" panose="03020402040406030203" pitchFamily="66" charset="-78"/>
              </a:rPr>
              <a:t> 681 (1990)</a:t>
            </a:r>
            <a:r>
              <a:rPr lang="ar-DZ"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يؤكد</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حق</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شعب</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فلسطين</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في</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تقرير</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مصيره</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ويرحب</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بإعلان</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دولة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فلسطين</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من</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قبل</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منظمة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التحرير</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الفلسطينية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ويرفض</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أية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تغيرات</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أحادية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في</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حالة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فلسطين</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p>
          <a:p>
            <a:pPr marL="285750" lvl="0" indent="-285750" algn="just" rtl="1">
              <a:lnSpc>
                <a:spcPct val="100000"/>
              </a:lnSpc>
              <a:spcBef>
                <a:spcPts val="720"/>
              </a:spcBef>
              <a:spcAft>
                <a:spcPts val="360"/>
              </a:spcAft>
              <a:buFont typeface="Arial" panose="020B0604020202020204" pitchFamily="34" charset="0"/>
              <a:buChar char="•"/>
            </a:pPr>
            <a:r>
              <a:rPr lang="en-GB" sz="4000" dirty="0" err="1">
                <a:solidFill>
                  <a:srgbClr val="000000"/>
                </a:solidFill>
                <a:effectLst/>
                <a:highlight>
                  <a:srgbClr val="D6E387"/>
                </a:highlight>
                <a:latin typeface="Arabic Typesetting" panose="03020402040406030203" pitchFamily="66" charset="-78"/>
                <a:ea typeface="Segoe UI" panose="020B0502040204020203" pitchFamily="34" charset="0"/>
                <a:cs typeface="Arabic Typesetting" panose="03020402040406030203" pitchFamily="66" charset="-78"/>
              </a:rPr>
              <a:t>قرار</a:t>
            </a:r>
            <a:r>
              <a:rPr lang="en-GB" sz="4000" dirty="0">
                <a:solidFill>
                  <a:srgbClr val="000000"/>
                </a:solidFill>
                <a:effectLst/>
                <a:highlight>
                  <a:srgbClr val="D6E387"/>
                </a:highlight>
                <a:latin typeface="Arabic Typesetting" panose="03020402040406030203" pitchFamily="66" charset="-78"/>
                <a:ea typeface="Segoe UI" panose="020B0502040204020203" pitchFamily="34" charset="0"/>
                <a:cs typeface="Arabic Typesetting" panose="03020402040406030203" pitchFamily="66" charset="-78"/>
              </a:rPr>
              <a:t> 1397 (2002)</a:t>
            </a:r>
            <a:r>
              <a:rPr lang="ar-DZ" sz="4000" dirty="0">
                <a:solidFill>
                  <a:srgbClr val="000000"/>
                </a:solidFill>
                <a:effectLst/>
                <a:highlight>
                  <a:srgbClr val="D6E387"/>
                </a:highligh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يؤكد</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رؤية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حل</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الدولتين</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لإنهاء</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الصراع</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وهو</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أول</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قرار</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يذكر</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صراحة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دولة</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فلسطين</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كجزء</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من</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هذا</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r>
              <a:rPr lang="en-GB" sz="4000" dirty="0" err="1">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الحل</a:t>
            </a:r>
            <a:r>
              <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rPr>
              <a:t> </a:t>
            </a:r>
            <a:endParaRPr lang="ar-DZ"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endParaRPr>
          </a:p>
          <a:p>
            <a:pPr lvl="0" algn="just" rtl="1">
              <a:lnSpc>
                <a:spcPct val="100000"/>
              </a:lnSpc>
              <a:spcBef>
                <a:spcPts val="720"/>
              </a:spcBef>
              <a:spcAft>
                <a:spcPts val="360"/>
              </a:spcAft>
            </a:pPr>
            <a:r>
              <a:rPr lang="ar-DZ" sz="4000" dirty="0">
                <a:solidFill>
                  <a:srgbClr val="000000"/>
                </a:solidFill>
                <a:latin typeface="Arabic Typesetting" panose="03020402040406030203" pitchFamily="66" charset="-78"/>
                <a:ea typeface="Segoe UI" panose="020B0502040204020203" pitchFamily="34" charset="0"/>
                <a:cs typeface="Arabic Typesetting" panose="03020402040406030203" pitchFamily="66" charset="-78"/>
              </a:rPr>
              <a:t>المشكلة </a:t>
            </a:r>
            <a:r>
              <a:rPr lang="ar-DZ" sz="4000" dirty="0" err="1">
                <a:solidFill>
                  <a:srgbClr val="000000"/>
                </a:solidFill>
                <a:latin typeface="Arabic Typesetting" panose="03020402040406030203" pitchFamily="66" charset="-78"/>
                <a:ea typeface="Segoe UI" panose="020B0502040204020203" pitchFamily="34" charset="0"/>
                <a:cs typeface="Arabic Typesetting" panose="03020402040406030203" pitchFamily="66" charset="-78"/>
              </a:rPr>
              <a:t>الاساسية</a:t>
            </a:r>
            <a:r>
              <a:rPr lang="ar-DZ" sz="4000" dirty="0">
                <a:solidFill>
                  <a:srgbClr val="000000"/>
                </a:solidFill>
                <a:latin typeface="Arabic Typesetting" panose="03020402040406030203" pitchFamily="66" charset="-78"/>
                <a:ea typeface="Segoe UI" panose="020B0502040204020203" pitchFamily="34" charset="0"/>
                <a:cs typeface="Arabic Typesetting" panose="03020402040406030203" pitchFamily="66" charset="-78"/>
              </a:rPr>
              <a:t> في قرارات </a:t>
            </a:r>
            <a:r>
              <a:rPr lang="ar-DZ" sz="4000" dirty="0" err="1">
                <a:solidFill>
                  <a:srgbClr val="000000"/>
                </a:solidFill>
                <a:latin typeface="Arabic Typesetting" panose="03020402040406030203" pitchFamily="66" charset="-78"/>
                <a:ea typeface="Segoe UI" panose="020B0502040204020203" pitchFamily="34" charset="0"/>
                <a:cs typeface="Arabic Typesetting" panose="03020402040406030203" pitchFamily="66" charset="-78"/>
              </a:rPr>
              <a:t>الامم</a:t>
            </a:r>
            <a:r>
              <a:rPr lang="ar-DZ" sz="4000">
                <a:solidFill>
                  <a:srgbClr val="000000"/>
                </a:solidFill>
                <a:latin typeface="Arabic Typesetting" panose="03020402040406030203" pitchFamily="66" charset="-78"/>
                <a:ea typeface="Segoe UI" panose="020B0502040204020203" pitchFamily="34" charset="0"/>
                <a:cs typeface="Arabic Typesetting" panose="03020402040406030203" pitchFamily="66" charset="-78"/>
              </a:rPr>
              <a:t> المتحدة أن</a:t>
            </a:r>
            <a:endParaRPr lang="en-GB" sz="4000" dirty="0">
              <a:solidFill>
                <a:srgbClr val="000000"/>
              </a:solidFill>
              <a:effectLst/>
              <a:latin typeface="Arabic Typesetting" panose="03020402040406030203" pitchFamily="66" charset="-78"/>
              <a:ea typeface="Segoe UI" panose="020B0502040204020203" pitchFamily="34" charset="0"/>
              <a:cs typeface="Arabic Typesetting" panose="03020402040406030203" pitchFamily="66" charset="-78"/>
            </a:endParaRPr>
          </a:p>
          <a:p>
            <a:pPr algn="just"/>
            <a:endParaRPr lang="en-US" sz="4000" dirty="0"/>
          </a:p>
        </p:txBody>
      </p:sp>
    </p:spTree>
    <p:extLst>
      <p:ext uri="{BB962C8B-B14F-4D97-AF65-F5344CB8AC3E}">
        <p14:creationId xmlns:p14="http://schemas.microsoft.com/office/powerpoint/2010/main" val="774099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1197427" y="3077035"/>
            <a:ext cx="9695543" cy="144053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sz="4800" dirty="0">
                <a:solidFill>
                  <a:srgbClr val="00B050"/>
                </a:solidFill>
              </a:rPr>
              <a:t>....</a:t>
            </a:r>
            <a:endParaRPr lang="en-US" sz="4800" dirty="0">
              <a:solidFill>
                <a:srgbClr val="00B050"/>
              </a:solidFill>
            </a:endParaRPr>
          </a:p>
        </p:txBody>
      </p:sp>
      <p:sp>
        <p:nvSpPr>
          <p:cNvPr id="48" name="Title 3">
            <a:extLst>
              <a:ext uri="{FF2B5EF4-FFF2-40B4-BE49-F238E27FC236}">
                <a16:creationId xmlns:a16="http://schemas.microsoft.com/office/drawing/2014/main" id="{C36F166D-25D2-F711-C02A-78B03D4447A7}"/>
              </a:ext>
            </a:extLst>
          </p:cNvPr>
          <p:cNvSpPr txBox="1">
            <a:spLocks/>
          </p:cNvSpPr>
          <p:nvPr/>
        </p:nvSpPr>
        <p:spPr>
          <a:xfrm>
            <a:off x="1299028" y="856343"/>
            <a:ext cx="9593942" cy="70394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dirty="0"/>
              <a:t>....</a:t>
            </a:r>
            <a:endParaRPr lang="en-US" dirty="0"/>
          </a:p>
        </p:txBody>
      </p:sp>
      <p:pic>
        <p:nvPicPr>
          <p:cNvPr id="3" name="Picture 2">
            <a:extLst>
              <a:ext uri="{FF2B5EF4-FFF2-40B4-BE49-F238E27FC236}">
                <a16:creationId xmlns:a16="http://schemas.microsoft.com/office/drawing/2014/main" id="{98DD962E-34D8-709E-3F38-C9A759BB6908}"/>
              </a:ext>
            </a:extLst>
          </p:cNvPr>
          <p:cNvPicPr>
            <a:picLocks noChangeAspect="1"/>
          </p:cNvPicPr>
          <p:nvPr/>
        </p:nvPicPr>
        <p:blipFill>
          <a:blip r:embed="rId2"/>
          <a:stretch>
            <a:fillRect/>
          </a:stretch>
        </p:blipFill>
        <p:spPr>
          <a:xfrm>
            <a:off x="1583140" y="341194"/>
            <a:ext cx="8584442" cy="6059605"/>
          </a:xfrm>
          <a:prstGeom prst="rect">
            <a:avLst/>
          </a:prstGeom>
        </p:spPr>
      </p:pic>
    </p:spTree>
    <p:extLst>
      <p:ext uri="{BB962C8B-B14F-4D97-AF65-F5344CB8AC3E}">
        <p14:creationId xmlns:p14="http://schemas.microsoft.com/office/powerpoint/2010/main" val="1546274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805218" y="1183245"/>
            <a:ext cx="10385946" cy="502648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algn="just" rtl="1"/>
            <a:r>
              <a:rPr lang="ar-DZ" dirty="0">
                <a:latin typeface="Arabic Typesetting" panose="03020402040406030203" pitchFamily="66" charset="-78"/>
                <a:cs typeface="Arabic Typesetting" panose="03020402040406030203" pitchFamily="66" charset="-78"/>
              </a:rPr>
              <a:t>الحروب العربية الصهيونية الرئيسية:</a:t>
            </a:r>
          </a:p>
          <a:p>
            <a:pPr algn="just" rtl="1"/>
            <a:r>
              <a:rPr lang="ar-DZ" dirty="0">
                <a:latin typeface="Arabic Typesetting" panose="03020402040406030203" pitchFamily="66" charset="-78"/>
                <a:cs typeface="Arabic Typesetting" panose="03020402040406030203" pitchFamily="66" charset="-78"/>
              </a:rPr>
              <a:t>- حرب 1948: قامت بعد إعلان قيام إسرائيل عام 1948. شاركت فيها الجيوش العربية لدول عربية. انتهت بهزيمة الجيوش العربية.</a:t>
            </a:r>
          </a:p>
          <a:p>
            <a:pPr algn="just" rtl="1"/>
            <a:r>
              <a:rPr lang="ar-DZ" dirty="0">
                <a:latin typeface="Arabic Typesetting" panose="03020402040406030203" pitchFamily="66" charset="-78"/>
                <a:cs typeface="Arabic Typesetting" panose="03020402040406030203" pitchFamily="66" charset="-78"/>
              </a:rPr>
              <a:t>- عدوان السويس 1956: هاجمت إسرائيل مصر بالتعاون مع بريطانيا وفرنسا. انسحبت إسرائيل بعد ضغوط دولية.</a:t>
            </a:r>
          </a:p>
          <a:p>
            <a:pPr algn="just" rtl="1"/>
            <a:r>
              <a:rPr lang="ar-DZ" dirty="0">
                <a:latin typeface="Arabic Typesetting" panose="03020402040406030203" pitchFamily="66" charset="-78"/>
                <a:cs typeface="Arabic Typesetting" panose="03020402040406030203" pitchFamily="66" charset="-78"/>
              </a:rPr>
              <a:t>- حرب 1967: هاجمت إسرائيل مصر وسوريا والأردن محتلة سيناء والضفة الغربية وهضبة الجولان.</a:t>
            </a:r>
          </a:p>
          <a:p>
            <a:pPr algn="just" rtl="1"/>
            <a:r>
              <a:rPr lang="ar-DZ" dirty="0">
                <a:latin typeface="Arabic Typesetting" panose="03020402040406030203" pitchFamily="66" charset="-78"/>
                <a:cs typeface="Arabic Typesetting" panose="03020402040406030203" pitchFamily="66" charset="-78"/>
              </a:rPr>
              <a:t>- حرب الاستنزاف 1967-1970: حرب استنزاف بين مصر وإسرائيل على قناة السويس.</a:t>
            </a:r>
          </a:p>
          <a:p>
            <a:pPr algn="just" rtl="1"/>
            <a:r>
              <a:rPr lang="ar-DZ" dirty="0">
                <a:latin typeface="Arabic Typesetting" panose="03020402040406030203" pitchFamily="66" charset="-78"/>
                <a:cs typeface="Arabic Typesetting" panose="03020402040406030203" pitchFamily="66" charset="-78"/>
              </a:rPr>
              <a:t>- حرب أكتوبر 1973: هاجمت مصر وسوريا إسرائيل لاستعادة الأراضي المحتلة لكنهما فشلتا.</a:t>
            </a:r>
          </a:p>
          <a:p>
            <a:pPr algn="just" rtl="1"/>
            <a:r>
              <a:rPr lang="ar-DZ" dirty="0">
                <a:latin typeface="Arabic Typesetting" panose="03020402040406030203" pitchFamily="66" charset="-78"/>
                <a:cs typeface="Arabic Typesetting" panose="03020402040406030203" pitchFamily="66" charset="-78"/>
              </a:rPr>
              <a:t>- حرب لبنان 1982: غزت إسرائيل لبنان لمحاربة منظمة التحرير الفلسطينية، ثم حرب 2006.</a:t>
            </a:r>
          </a:p>
          <a:p>
            <a:pPr algn="just" rtl="1"/>
            <a:r>
              <a:rPr lang="ar-DZ" dirty="0">
                <a:latin typeface="Arabic Typesetting" panose="03020402040406030203" pitchFamily="66" charset="-78"/>
                <a:cs typeface="Arabic Typesetting" panose="03020402040406030203" pitchFamily="66" charset="-78"/>
              </a:rPr>
              <a:t>- حروب غزة 2008 و2012 و2014 و2023 : حروب بين إسرائيل وحركة حماس في قطاع غزة.</a:t>
            </a:r>
            <a:endParaRPr lang="en-US" dirty="0">
              <a:latin typeface="Arabic Typesetting" panose="03020402040406030203" pitchFamily="66" charset="-78"/>
              <a:cs typeface="Arabic Typesetting" panose="03020402040406030203" pitchFamily="66" charset="-78"/>
            </a:endParaRPr>
          </a:p>
        </p:txBody>
      </p:sp>
      <p:sp>
        <p:nvSpPr>
          <p:cNvPr id="48" name="Title 3">
            <a:extLst>
              <a:ext uri="{FF2B5EF4-FFF2-40B4-BE49-F238E27FC236}">
                <a16:creationId xmlns:a16="http://schemas.microsoft.com/office/drawing/2014/main" id="{C36F166D-25D2-F711-C02A-78B03D4447A7}"/>
              </a:ext>
            </a:extLst>
          </p:cNvPr>
          <p:cNvSpPr txBox="1">
            <a:spLocks/>
          </p:cNvSpPr>
          <p:nvPr/>
        </p:nvSpPr>
        <p:spPr>
          <a:xfrm>
            <a:off x="1299029" y="366757"/>
            <a:ext cx="9593942" cy="563024"/>
          </a:xfrm>
          <a:prstGeom prst="rect">
            <a:avLst/>
          </a:prstGeom>
          <a:solidFill>
            <a:srgbClr val="00CC00"/>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sz="4000" dirty="0">
                <a:latin typeface="Arabic Typesetting" panose="03020402040406030203" pitchFamily="66" charset="-78"/>
                <a:cs typeface="Arabic Typesetting" panose="03020402040406030203" pitchFamily="66" charset="-78"/>
              </a:rPr>
              <a:t>13. الحروب العربية الصهيونية</a:t>
            </a:r>
            <a:endParaRPr lang="en-US"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9420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624114" y="624115"/>
            <a:ext cx="10189029" cy="554445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algn="just" rtl="1"/>
            <a:r>
              <a:rPr lang="ar-DZ" sz="4000" dirty="0">
                <a:solidFill>
                  <a:schemeClr val="tx1">
                    <a:lumMod val="95000"/>
                    <a:lumOff val="5000"/>
                  </a:schemeClr>
                </a:solidFill>
                <a:latin typeface="Arabic Typesetting" panose="03020402040406030203" pitchFamily="66" charset="-78"/>
                <a:cs typeface="Arabic Typesetting" panose="03020402040406030203" pitchFamily="66" charset="-78"/>
              </a:rPr>
              <a:t>تنطلق الدراسة من فرضية تعتبر أن الكيان الصهيوني انطلق أساسا كعلمية استبدال كبير للشعب المحلي، وكان يدفعه في ذلك الاستجابة للتحديات السياسية والاقتصادية والاجتماعية التي واجهت الجماعة اليهودية في أوروبا، والناتجة عن الاضطهاد والتحول الرأسمالي حينها، ولم يتم التركيز على البعد الديني إلا لاحقا.  </a:t>
            </a:r>
          </a:p>
          <a:p>
            <a:pPr algn="just" rtl="1"/>
            <a:r>
              <a:rPr lang="ar-DZ" sz="4000" dirty="0">
                <a:solidFill>
                  <a:schemeClr val="tx1">
                    <a:lumMod val="95000"/>
                    <a:lumOff val="5000"/>
                  </a:schemeClr>
                </a:solidFill>
                <a:latin typeface="Arabic Typesetting" panose="03020402040406030203" pitchFamily="66" charset="-78"/>
                <a:cs typeface="Arabic Typesetting" panose="03020402040406030203" pitchFamily="66" charset="-78"/>
              </a:rPr>
              <a:t>وحاول أصحاب هذه الفكرة  أن يتمثلوا خروج كتل بشرية أخرى من أوروبا وتأسيسها لكيانات في الأراضي المحتلة، الولايات المتحدة الأمريكية، أستراليا، جنوب إفريقيا، الجزائر، والكثير من البلدان الصغيرة الأخرى. </a:t>
            </a:r>
          </a:p>
          <a:p>
            <a:pPr algn="just" rtl="1"/>
            <a:r>
              <a:rPr lang="ar-DZ" sz="4000" dirty="0">
                <a:solidFill>
                  <a:schemeClr val="tx1">
                    <a:lumMod val="95000"/>
                    <a:lumOff val="5000"/>
                  </a:schemeClr>
                </a:solidFill>
                <a:latin typeface="Arabic Typesetting" panose="03020402040406030203" pitchFamily="66" charset="-78"/>
                <a:cs typeface="Arabic Typesetting" panose="03020402040406030203" pitchFamily="66" charset="-78"/>
              </a:rPr>
              <a:t>يختلف الصهاينة عن تلك المشاريع أنهم ربطوا بين فكرتهم والعلاقة العاطفية التي تجمع اليهود بالأرض التي يريدون الذهاب إليها،    </a:t>
            </a:r>
          </a:p>
          <a:p>
            <a:pPr algn="just" rtl="1"/>
            <a:endParaRPr lang="ar-DZ" sz="4000" dirty="0">
              <a:solidFill>
                <a:schemeClr val="tx1">
                  <a:lumMod val="95000"/>
                  <a:lumOff val="5000"/>
                </a:schemeClr>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914323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732972" y="1411518"/>
            <a:ext cx="10726056" cy="4568368"/>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algn="just" rtl="1"/>
            <a:r>
              <a:rPr lang="ar-DZ" b="0" i="0" dirty="0">
                <a:effectLst/>
                <a:latin typeface="Arabic Typesetting" panose="03020402040406030203" pitchFamily="66" charset="-78"/>
                <a:cs typeface="Arabic Typesetting" panose="03020402040406030203" pitchFamily="66" charset="-78"/>
              </a:rPr>
              <a:t>شهد عدد سكان فلسطين والكيان الصهيوني منذ الانتداب البريطاني تغييرات كبيرة. ففي عام </a:t>
            </a:r>
            <a:r>
              <a:rPr lang="ar-DZ" b="0" i="0" dirty="0">
                <a:effectLst/>
                <a:highlight>
                  <a:srgbClr val="00FFFF"/>
                </a:highlight>
                <a:latin typeface="Arabic Typesetting" panose="03020402040406030203" pitchFamily="66" charset="-78"/>
                <a:cs typeface="Arabic Typesetting" panose="03020402040406030203" pitchFamily="66" charset="-78"/>
              </a:rPr>
              <a:t>1922، كان عدد سكان فلسطين حوالي 757,182 نسمة، منهم 590,890 مسلمًا، و84,176 يهوديًا، و82,116 مسيحيًا</a:t>
            </a:r>
            <a:r>
              <a:rPr lang="ar-DZ" b="0" i="0" dirty="0">
                <a:effectLst/>
                <a:latin typeface="Arabic Typesetting" panose="03020402040406030203" pitchFamily="66" charset="-78"/>
                <a:cs typeface="Arabic Typesetting" panose="03020402040406030203" pitchFamily="66" charset="-78"/>
              </a:rPr>
              <a:t>.</a:t>
            </a:r>
          </a:p>
          <a:p>
            <a:pPr algn="just" rtl="1"/>
            <a:r>
              <a:rPr lang="ar-DZ" b="0" i="0" dirty="0">
                <a:effectLst/>
                <a:latin typeface="Arabic Typesetting" panose="03020402040406030203" pitchFamily="66" charset="-78"/>
                <a:cs typeface="Arabic Typesetting" panose="03020402040406030203" pitchFamily="66" charset="-78"/>
              </a:rPr>
              <a:t>وفي عام 1947، قبل إعلان قيام دولة </a:t>
            </a:r>
            <a:r>
              <a:rPr lang="ar-DZ" sz="4000" b="0" i="0" dirty="0">
                <a:effectLst/>
                <a:latin typeface="Arabic Typesetting" panose="03020402040406030203" pitchFamily="66" charset="-78"/>
                <a:cs typeface="Arabic Typesetting" panose="03020402040406030203" pitchFamily="66" charset="-78"/>
              </a:rPr>
              <a:t>إسرائيل</a:t>
            </a:r>
            <a:r>
              <a:rPr lang="ar-DZ" b="0" i="0" dirty="0">
                <a:effectLst/>
                <a:latin typeface="Arabic Typesetting" panose="03020402040406030203" pitchFamily="66" charset="-78"/>
                <a:cs typeface="Arabic Typesetting" panose="03020402040406030203" pitchFamily="66" charset="-78"/>
              </a:rPr>
              <a:t>، كان عدد سكان فلسطين حوالي 1,936,425 نسمة، منهم 1,239,700 مسلمًا، و539,430 يهوديًا، و157,295 مسيحيًا.</a:t>
            </a:r>
          </a:p>
          <a:p>
            <a:pPr algn="just" rtl="1"/>
            <a:r>
              <a:rPr lang="ar-DZ" b="0" i="0" dirty="0">
                <a:effectLst/>
                <a:latin typeface="Arabic Typesetting" panose="03020402040406030203" pitchFamily="66" charset="-78"/>
                <a:cs typeface="Arabic Typesetting" panose="03020402040406030203" pitchFamily="66" charset="-78"/>
              </a:rPr>
              <a:t>وبعد إعلان قيام دولة إسرائيل في عام 1948، هُجر حوالي 750,000 فلسطيني من منازلهم في فلسطين التاريخية. ونتيجة لذلك، انخفض عدد السكان الفلسطينيين في فلسطين إلى حوالي 1,200,000 نسمة. </a:t>
            </a:r>
          </a:p>
          <a:p>
            <a:pPr algn="just" rtl="1"/>
            <a:r>
              <a:rPr lang="ar-DZ" b="0" i="0" dirty="0">
                <a:effectLst/>
                <a:latin typeface="Arabic Typesetting" panose="03020402040406030203" pitchFamily="66" charset="-78"/>
                <a:cs typeface="Arabic Typesetting" panose="03020402040406030203" pitchFamily="66" charset="-78"/>
              </a:rPr>
              <a:t>وفي المقابل، نما عدد السكان اليهود في إسرائيل بسرعة كبيرة. ففي عام 1948، كان عدد السكان اليهود في إسرائيل حوالي 650,000 نسمة. </a:t>
            </a:r>
          </a:p>
          <a:p>
            <a:pPr algn="just" rtl="1"/>
            <a:endParaRPr lang="en-US" dirty="0">
              <a:latin typeface="Arabic Typesetting" panose="03020402040406030203" pitchFamily="66" charset="-78"/>
              <a:cs typeface="Arabic Typesetting" panose="03020402040406030203" pitchFamily="66" charset="-78"/>
            </a:endParaRPr>
          </a:p>
        </p:txBody>
      </p:sp>
      <p:sp>
        <p:nvSpPr>
          <p:cNvPr id="48" name="Title 3">
            <a:extLst>
              <a:ext uri="{FF2B5EF4-FFF2-40B4-BE49-F238E27FC236}">
                <a16:creationId xmlns:a16="http://schemas.microsoft.com/office/drawing/2014/main" id="{C36F166D-25D2-F711-C02A-78B03D4447A7}"/>
              </a:ext>
            </a:extLst>
          </p:cNvPr>
          <p:cNvSpPr txBox="1">
            <a:spLocks/>
          </p:cNvSpPr>
          <p:nvPr/>
        </p:nvSpPr>
        <p:spPr>
          <a:xfrm>
            <a:off x="1197427" y="522515"/>
            <a:ext cx="9593942" cy="703944"/>
          </a:xfrm>
          <a:prstGeom prst="rect">
            <a:avLst/>
          </a:prstGeom>
          <a:solidFill>
            <a:srgbClr val="00CC00"/>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dirty="0">
                <a:latin typeface="Arabic Typesetting" panose="03020402040406030203" pitchFamily="66" charset="-78"/>
                <a:cs typeface="Arabic Typesetting" panose="03020402040406030203" pitchFamily="66" charset="-78"/>
              </a:rPr>
              <a:t>14. التركيبة السكانية في فلسطين التاريخية</a:t>
            </a:r>
            <a:endParaRPr lang="en-US"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031744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1197427" y="3077035"/>
            <a:ext cx="9695543" cy="144053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sz="4800" dirty="0">
                <a:solidFill>
                  <a:srgbClr val="00B050"/>
                </a:solidFill>
              </a:rPr>
              <a:t>....</a:t>
            </a:r>
            <a:endParaRPr lang="en-US" sz="4800" dirty="0">
              <a:solidFill>
                <a:srgbClr val="00B050"/>
              </a:solidFill>
            </a:endParaRPr>
          </a:p>
        </p:txBody>
      </p:sp>
      <p:graphicFrame>
        <p:nvGraphicFramePr>
          <p:cNvPr id="2" name="Table 1">
            <a:extLst>
              <a:ext uri="{FF2B5EF4-FFF2-40B4-BE49-F238E27FC236}">
                <a16:creationId xmlns:a16="http://schemas.microsoft.com/office/drawing/2014/main" id="{B3234B16-E684-1B56-8943-EE2650A15FF2}"/>
              </a:ext>
            </a:extLst>
          </p:cNvPr>
          <p:cNvGraphicFramePr>
            <a:graphicFrameLocks noGrp="1"/>
          </p:cNvGraphicFramePr>
          <p:nvPr>
            <p:extLst>
              <p:ext uri="{D42A27DB-BD31-4B8C-83A1-F6EECF244321}">
                <p14:modId xmlns:p14="http://schemas.microsoft.com/office/powerpoint/2010/main" val="1914372802"/>
              </p:ext>
            </p:extLst>
          </p:nvPr>
        </p:nvGraphicFramePr>
        <p:xfrm>
          <a:off x="1465497" y="2147388"/>
          <a:ext cx="9564915" cy="3840480"/>
        </p:xfrm>
        <a:graphic>
          <a:graphicData uri="http://schemas.openxmlformats.org/drawingml/2006/table">
            <a:tbl>
              <a:tblPr>
                <a:tableStyleId>{16D9F66E-5EB9-4882-86FB-DCBF35E3C3E4}</a:tableStyleId>
              </a:tblPr>
              <a:tblGrid>
                <a:gridCol w="3188305">
                  <a:extLst>
                    <a:ext uri="{9D8B030D-6E8A-4147-A177-3AD203B41FA5}">
                      <a16:colId xmlns:a16="http://schemas.microsoft.com/office/drawing/2014/main" val="3157759168"/>
                    </a:ext>
                  </a:extLst>
                </a:gridCol>
                <a:gridCol w="3188305">
                  <a:extLst>
                    <a:ext uri="{9D8B030D-6E8A-4147-A177-3AD203B41FA5}">
                      <a16:colId xmlns:a16="http://schemas.microsoft.com/office/drawing/2014/main" val="1253897282"/>
                    </a:ext>
                  </a:extLst>
                </a:gridCol>
                <a:gridCol w="3188305">
                  <a:extLst>
                    <a:ext uri="{9D8B030D-6E8A-4147-A177-3AD203B41FA5}">
                      <a16:colId xmlns:a16="http://schemas.microsoft.com/office/drawing/2014/main" val="2064927580"/>
                    </a:ext>
                  </a:extLst>
                </a:gridCol>
              </a:tblGrid>
              <a:tr h="369024">
                <a:tc>
                  <a:txBody>
                    <a:bodyPr/>
                    <a:lstStyle/>
                    <a:p>
                      <a:r>
                        <a:rPr lang="ar-DZ" sz="3600" b="1">
                          <a:effectLst/>
                          <a:latin typeface="Arabic Typesetting" panose="03020402040406030203" pitchFamily="66" charset="-78"/>
                          <a:cs typeface="Arabic Typesetting" panose="03020402040406030203" pitchFamily="66" charset="-78"/>
                        </a:rPr>
                        <a:t>السنة</a:t>
                      </a:r>
                    </a:p>
                  </a:txBody>
                  <a:tcPr anchor="ctr"/>
                </a:tc>
                <a:tc>
                  <a:txBody>
                    <a:bodyPr/>
                    <a:lstStyle/>
                    <a:p>
                      <a:r>
                        <a:rPr lang="ar-DZ" sz="3600" b="1">
                          <a:effectLst/>
                          <a:latin typeface="Arabic Typesetting" panose="03020402040406030203" pitchFamily="66" charset="-78"/>
                          <a:cs typeface="Arabic Typesetting" panose="03020402040406030203" pitchFamily="66" charset="-78"/>
                        </a:rPr>
                        <a:t>فلسطين</a:t>
                      </a:r>
                    </a:p>
                  </a:txBody>
                  <a:tcPr anchor="ctr"/>
                </a:tc>
                <a:tc>
                  <a:txBody>
                    <a:bodyPr/>
                    <a:lstStyle/>
                    <a:p>
                      <a:r>
                        <a:rPr lang="ar-DZ" sz="3600" b="1" dirty="0">
                          <a:effectLst/>
                          <a:latin typeface="Arabic Typesetting" panose="03020402040406030203" pitchFamily="66" charset="-78"/>
                          <a:cs typeface="Arabic Typesetting" panose="03020402040406030203" pitchFamily="66" charset="-78"/>
                        </a:rPr>
                        <a:t>الكيان الصهيوني</a:t>
                      </a:r>
                    </a:p>
                  </a:txBody>
                  <a:tcPr anchor="ctr"/>
                </a:tc>
                <a:extLst>
                  <a:ext uri="{0D108BD9-81ED-4DB2-BD59-A6C34878D82A}">
                    <a16:rowId xmlns:a16="http://schemas.microsoft.com/office/drawing/2014/main" val="69209470"/>
                  </a:ext>
                </a:extLst>
              </a:tr>
              <a:tr h="369024">
                <a:tc>
                  <a:txBody>
                    <a:bodyPr/>
                    <a:lstStyle/>
                    <a:p>
                      <a:r>
                        <a:rPr lang="en-GB" sz="3600" b="1">
                          <a:effectLst/>
                          <a:latin typeface="Arabic Typesetting" panose="03020402040406030203" pitchFamily="66" charset="-78"/>
                          <a:cs typeface="Arabic Typesetting" panose="03020402040406030203" pitchFamily="66" charset="-78"/>
                        </a:rPr>
                        <a:t>1922</a:t>
                      </a:r>
                    </a:p>
                  </a:txBody>
                  <a:tcPr anchor="ctr"/>
                </a:tc>
                <a:tc>
                  <a:txBody>
                    <a:bodyPr/>
                    <a:lstStyle/>
                    <a:p>
                      <a:r>
                        <a:rPr lang="en-GB" sz="3600" b="1">
                          <a:effectLst/>
                          <a:latin typeface="Arabic Typesetting" panose="03020402040406030203" pitchFamily="66" charset="-78"/>
                          <a:cs typeface="Arabic Typesetting" panose="03020402040406030203" pitchFamily="66" charset="-78"/>
                        </a:rPr>
                        <a:t>757,182</a:t>
                      </a:r>
                    </a:p>
                  </a:txBody>
                  <a:tcPr anchor="ctr"/>
                </a:tc>
                <a:tc>
                  <a:txBody>
                    <a:bodyPr/>
                    <a:lstStyle/>
                    <a:p>
                      <a:r>
                        <a:rPr lang="en-GB" sz="3600" b="1">
                          <a:effectLst/>
                          <a:latin typeface="Arabic Typesetting" panose="03020402040406030203" pitchFamily="66" charset="-78"/>
                          <a:cs typeface="Arabic Typesetting" panose="03020402040406030203" pitchFamily="66" charset="-78"/>
                        </a:rPr>
                        <a:t>84,176</a:t>
                      </a:r>
                    </a:p>
                  </a:txBody>
                  <a:tcPr anchor="ctr"/>
                </a:tc>
                <a:extLst>
                  <a:ext uri="{0D108BD9-81ED-4DB2-BD59-A6C34878D82A}">
                    <a16:rowId xmlns:a16="http://schemas.microsoft.com/office/drawing/2014/main" val="774622627"/>
                  </a:ext>
                </a:extLst>
              </a:tr>
              <a:tr h="369024">
                <a:tc>
                  <a:txBody>
                    <a:bodyPr/>
                    <a:lstStyle/>
                    <a:p>
                      <a:r>
                        <a:rPr lang="en-GB" sz="3600" b="1">
                          <a:effectLst/>
                          <a:latin typeface="Arabic Typesetting" panose="03020402040406030203" pitchFamily="66" charset="-78"/>
                          <a:cs typeface="Arabic Typesetting" panose="03020402040406030203" pitchFamily="66" charset="-78"/>
                        </a:rPr>
                        <a:t>1947</a:t>
                      </a:r>
                    </a:p>
                  </a:txBody>
                  <a:tcPr anchor="ctr"/>
                </a:tc>
                <a:tc>
                  <a:txBody>
                    <a:bodyPr/>
                    <a:lstStyle/>
                    <a:p>
                      <a:r>
                        <a:rPr lang="en-GB" sz="3600" b="1" dirty="0">
                          <a:effectLst/>
                          <a:latin typeface="Arabic Typesetting" panose="03020402040406030203" pitchFamily="66" charset="-78"/>
                          <a:cs typeface="Arabic Typesetting" panose="03020402040406030203" pitchFamily="66" charset="-78"/>
                        </a:rPr>
                        <a:t>1,936,425</a:t>
                      </a:r>
                    </a:p>
                  </a:txBody>
                  <a:tcPr anchor="ctr"/>
                </a:tc>
                <a:tc>
                  <a:txBody>
                    <a:bodyPr/>
                    <a:lstStyle/>
                    <a:p>
                      <a:r>
                        <a:rPr lang="en-GB" sz="3600" b="1" dirty="0">
                          <a:effectLst/>
                          <a:latin typeface="Arabic Typesetting" panose="03020402040406030203" pitchFamily="66" charset="-78"/>
                          <a:cs typeface="Arabic Typesetting" panose="03020402040406030203" pitchFamily="66" charset="-78"/>
                        </a:rPr>
                        <a:t>539,430</a:t>
                      </a:r>
                    </a:p>
                  </a:txBody>
                  <a:tcPr anchor="ctr"/>
                </a:tc>
                <a:extLst>
                  <a:ext uri="{0D108BD9-81ED-4DB2-BD59-A6C34878D82A}">
                    <a16:rowId xmlns:a16="http://schemas.microsoft.com/office/drawing/2014/main" val="310284694"/>
                  </a:ext>
                </a:extLst>
              </a:tr>
              <a:tr h="369024">
                <a:tc>
                  <a:txBody>
                    <a:bodyPr/>
                    <a:lstStyle/>
                    <a:p>
                      <a:r>
                        <a:rPr lang="en-GB" sz="3600" b="1">
                          <a:effectLst/>
                          <a:latin typeface="Arabic Typesetting" panose="03020402040406030203" pitchFamily="66" charset="-78"/>
                          <a:cs typeface="Arabic Typesetting" panose="03020402040406030203" pitchFamily="66" charset="-78"/>
                        </a:rPr>
                        <a:t>1948</a:t>
                      </a:r>
                    </a:p>
                  </a:txBody>
                  <a:tcPr anchor="ctr"/>
                </a:tc>
                <a:tc>
                  <a:txBody>
                    <a:bodyPr/>
                    <a:lstStyle/>
                    <a:p>
                      <a:r>
                        <a:rPr lang="en-GB" sz="3600" b="1">
                          <a:effectLst/>
                          <a:latin typeface="Arabic Typesetting" panose="03020402040406030203" pitchFamily="66" charset="-78"/>
                          <a:cs typeface="Arabic Typesetting" panose="03020402040406030203" pitchFamily="66" charset="-78"/>
                        </a:rPr>
                        <a:t>1,200,000</a:t>
                      </a:r>
                    </a:p>
                  </a:txBody>
                  <a:tcPr anchor="ctr"/>
                </a:tc>
                <a:tc>
                  <a:txBody>
                    <a:bodyPr/>
                    <a:lstStyle/>
                    <a:p>
                      <a:r>
                        <a:rPr lang="en-GB" sz="3600" b="1">
                          <a:effectLst/>
                          <a:latin typeface="Arabic Typesetting" panose="03020402040406030203" pitchFamily="66" charset="-78"/>
                          <a:cs typeface="Arabic Typesetting" panose="03020402040406030203" pitchFamily="66" charset="-78"/>
                        </a:rPr>
                        <a:t>650,000</a:t>
                      </a:r>
                    </a:p>
                  </a:txBody>
                  <a:tcPr anchor="ctr"/>
                </a:tc>
                <a:extLst>
                  <a:ext uri="{0D108BD9-81ED-4DB2-BD59-A6C34878D82A}">
                    <a16:rowId xmlns:a16="http://schemas.microsoft.com/office/drawing/2014/main" val="4167454232"/>
                  </a:ext>
                </a:extLst>
              </a:tr>
              <a:tr h="369024">
                <a:tc>
                  <a:txBody>
                    <a:bodyPr/>
                    <a:lstStyle/>
                    <a:p>
                      <a:r>
                        <a:rPr lang="en-GB" sz="3600" b="1">
                          <a:effectLst/>
                          <a:latin typeface="Arabic Typesetting" panose="03020402040406030203" pitchFamily="66" charset="-78"/>
                          <a:cs typeface="Arabic Typesetting" panose="03020402040406030203" pitchFamily="66" charset="-78"/>
                        </a:rPr>
                        <a:t>1967</a:t>
                      </a:r>
                    </a:p>
                  </a:txBody>
                  <a:tcPr anchor="ctr"/>
                </a:tc>
                <a:tc>
                  <a:txBody>
                    <a:bodyPr/>
                    <a:lstStyle/>
                    <a:p>
                      <a:r>
                        <a:rPr lang="en-GB" sz="3600" b="1">
                          <a:effectLst/>
                          <a:latin typeface="Arabic Typesetting" panose="03020402040406030203" pitchFamily="66" charset="-78"/>
                          <a:cs typeface="Arabic Typesetting" panose="03020402040406030203" pitchFamily="66" charset="-78"/>
                        </a:rPr>
                        <a:t>1,050,000</a:t>
                      </a:r>
                    </a:p>
                  </a:txBody>
                  <a:tcPr anchor="ctr"/>
                </a:tc>
                <a:tc>
                  <a:txBody>
                    <a:bodyPr/>
                    <a:lstStyle/>
                    <a:p>
                      <a:r>
                        <a:rPr lang="en-GB" sz="3600" b="1">
                          <a:effectLst/>
                          <a:latin typeface="Arabic Typesetting" panose="03020402040406030203" pitchFamily="66" charset="-78"/>
                          <a:cs typeface="Arabic Typesetting" panose="03020402040406030203" pitchFamily="66" charset="-78"/>
                        </a:rPr>
                        <a:t>2,620,000</a:t>
                      </a:r>
                    </a:p>
                  </a:txBody>
                  <a:tcPr anchor="ctr"/>
                </a:tc>
                <a:extLst>
                  <a:ext uri="{0D108BD9-81ED-4DB2-BD59-A6C34878D82A}">
                    <a16:rowId xmlns:a16="http://schemas.microsoft.com/office/drawing/2014/main" val="3011590066"/>
                  </a:ext>
                </a:extLst>
              </a:tr>
              <a:tr h="369024">
                <a:tc>
                  <a:txBody>
                    <a:bodyPr/>
                    <a:lstStyle/>
                    <a:p>
                      <a:r>
                        <a:rPr lang="en-GB" sz="3600" b="1">
                          <a:effectLst/>
                          <a:latin typeface="Arabic Typesetting" panose="03020402040406030203" pitchFamily="66" charset="-78"/>
                          <a:cs typeface="Arabic Typesetting" panose="03020402040406030203" pitchFamily="66" charset="-78"/>
                        </a:rPr>
                        <a:t>2023</a:t>
                      </a:r>
                    </a:p>
                  </a:txBody>
                  <a:tcPr anchor="ctr"/>
                </a:tc>
                <a:tc>
                  <a:txBody>
                    <a:bodyPr/>
                    <a:lstStyle/>
                    <a:p>
                      <a:r>
                        <a:rPr lang="en-GB" sz="3600" b="1">
                          <a:effectLst/>
                          <a:latin typeface="Arabic Typesetting" panose="03020402040406030203" pitchFamily="66" charset="-78"/>
                          <a:cs typeface="Arabic Typesetting" panose="03020402040406030203" pitchFamily="66" charset="-78"/>
                        </a:rPr>
                        <a:t>5,200,000</a:t>
                      </a:r>
                    </a:p>
                  </a:txBody>
                  <a:tcPr anchor="ctr"/>
                </a:tc>
                <a:tc>
                  <a:txBody>
                    <a:bodyPr/>
                    <a:lstStyle/>
                    <a:p>
                      <a:r>
                        <a:rPr lang="en-GB" sz="3600" b="1" dirty="0">
                          <a:effectLst/>
                          <a:latin typeface="Arabic Typesetting" panose="03020402040406030203" pitchFamily="66" charset="-78"/>
                          <a:cs typeface="Arabic Typesetting" panose="03020402040406030203" pitchFamily="66" charset="-78"/>
                        </a:rPr>
                        <a:t>6,800,000</a:t>
                      </a:r>
                    </a:p>
                  </a:txBody>
                  <a:tcPr anchor="ctr"/>
                </a:tc>
                <a:extLst>
                  <a:ext uri="{0D108BD9-81ED-4DB2-BD59-A6C34878D82A}">
                    <a16:rowId xmlns:a16="http://schemas.microsoft.com/office/drawing/2014/main" val="1050447965"/>
                  </a:ext>
                </a:extLst>
              </a:tr>
            </a:tbl>
          </a:graphicData>
        </a:graphic>
      </p:graphicFrame>
      <p:sp>
        <p:nvSpPr>
          <p:cNvPr id="3" name="Rectangle 1">
            <a:extLst>
              <a:ext uri="{FF2B5EF4-FFF2-40B4-BE49-F238E27FC236}">
                <a16:creationId xmlns:a16="http://schemas.microsoft.com/office/drawing/2014/main" id="{FC02ABEB-A5B0-34CC-E2C8-A11A1110A59D}"/>
              </a:ext>
            </a:extLst>
          </p:cNvPr>
          <p:cNvSpPr>
            <a:spLocks noChangeArrowheads="1"/>
          </p:cNvSpPr>
          <p:nvPr/>
        </p:nvSpPr>
        <p:spPr bwMode="auto">
          <a:xfrm>
            <a:off x="1059983" y="368087"/>
            <a:ext cx="997042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lang="ar-DZ" sz="3600" b="0" i="0" dirty="0">
                <a:effectLst/>
                <a:latin typeface="Arabic Typesetting" panose="03020402040406030203" pitchFamily="66" charset="-78"/>
                <a:cs typeface="Arabic Typesetting" panose="03020402040406030203" pitchFamily="66" charset="-78"/>
              </a:rPr>
              <a:t>وفي عام 2023، بلغ عدد السكان اليهود في إسرائيل حوالي 6,800,000 نسمة. </a:t>
            </a:r>
            <a:r>
              <a:rPr kumimoji="0" lang="ar-SA" altLang="en-US" sz="3600" b="0" i="0" u="none" strike="noStrike" cap="none" normalizeH="0" baseline="0" dirty="0">
                <a:ln>
                  <a:noFill/>
                </a:ln>
                <a:effectLst/>
                <a:latin typeface="Arabic Typesetting" panose="03020402040406030203" pitchFamily="66" charset="-78"/>
                <a:cs typeface="Arabic Typesetting" panose="03020402040406030203" pitchFamily="66" charset="-78"/>
              </a:rPr>
              <a:t>وفيما يلي جدول يقارن بين عدد سكان فلسطين </a:t>
            </a:r>
            <a:r>
              <a:rPr kumimoji="0" lang="ar-DZ" altLang="en-US" sz="3600" b="0" i="0" u="none" strike="noStrike" cap="none" normalizeH="0" baseline="0" dirty="0">
                <a:ln>
                  <a:noFill/>
                </a:ln>
                <a:effectLst/>
                <a:latin typeface="Arabic Typesetting" panose="03020402040406030203" pitchFamily="66" charset="-78"/>
                <a:cs typeface="Arabic Typesetting" panose="03020402040406030203" pitchFamily="66" charset="-78"/>
              </a:rPr>
              <a:t>والكيان الصهيوني</a:t>
            </a:r>
            <a:r>
              <a:rPr kumimoji="0" lang="ar-SA" altLang="en-US" sz="3600" b="0" i="0" u="none" strike="noStrike" cap="none" normalizeH="0" baseline="0" dirty="0">
                <a:ln>
                  <a:noFill/>
                </a:ln>
                <a:effectLst/>
                <a:latin typeface="Arabic Typesetting" panose="03020402040406030203" pitchFamily="66" charset="-78"/>
                <a:cs typeface="Arabic Typesetting" panose="03020402040406030203" pitchFamily="66" charset="-78"/>
              </a:rPr>
              <a:t> منذ الانتداب البريطاني</a:t>
            </a:r>
            <a:r>
              <a:rPr kumimoji="0" lang="ar-DZ" altLang="en-US" sz="3600" b="0" i="0" u="none" strike="noStrike" cap="none" normalizeH="0" baseline="0" dirty="0">
                <a:ln>
                  <a:noFill/>
                </a:ln>
                <a:effectLst/>
                <a:latin typeface="Arabic Typesetting" panose="03020402040406030203" pitchFamily="66" charset="-78"/>
                <a:cs typeface="Arabic Typesetting" panose="03020402040406030203" pitchFamily="66" charset="-78"/>
              </a:rPr>
              <a:t> والذي تظهر على رغم كل شيء فعلته الصهيونية مازالت أعداد الفلسطينيين كبيرة</a:t>
            </a:r>
            <a:r>
              <a:rPr kumimoji="0" lang="en-US" altLang="en-US" sz="3600" b="0" i="0" u="none" strike="noStrike" cap="none" normalizeH="0" baseline="0" dirty="0">
                <a:ln>
                  <a:noFill/>
                </a:ln>
                <a:effectLst/>
                <a:latin typeface="Arabic Typesetting" panose="03020402040406030203" pitchFamily="66" charset="-78"/>
                <a:cs typeface="Arabic Typesetting" panose="03020402040406030203" pitchFamily="66" charset="-78"/>
              </a:rPr>
              <a:t>:</a:t>
            </a:r>
          </a:p>
        </p:txBody>
      </p:sp>
    </p:spTree>
    <p:extLst>
      <p:ext uri="{BB962C8B-B14F-4D97-AF65-F5344CB8AC3E}">
        <p14:creationId xmlns:p14="http://schemas.microsoft.com/office/powerpoint/2010/main" val="3438686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696686" y="1306286"/>
            <a:ext cx="10660741" cy="515257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algn="r" rtl="1"/>
            <a:r>
              <a:rPr lang="ar-DZ" sz="3200" b="0" i="0" dirty="0">
                <a:effectLst/>
                <a:latin typeface="Arabic Typesetting" panose="03020402040406030203" pitchFamily="66" charset="-78"/>
                <a:cs typeface="Arabic Typesetting" panose="03020402040406030203" pitchFamily="66" charset="-78"/>
              </a:rPr>
              <a:t>وفقًا لأحدث الإحصائيات الصادرة عن دائرة الإحصاء المركزية الإسرائيلية، بلغ عدد سكان إسرائيل في نهاية عام 2022 حوالي 9,650,000 نسمة. ويشكل </a:t>
            </a:r>
            <a:r>
              <a:rPr lang="ar-DZ" sz="3200" b="0" i="0" dirty="0">
                <a:effectLst/>
                <a:highlight>
                  <a:srgbClr val="00FFFF"/>
                </a:highlight>
                <a:latin typeface="Arabic Typesetting" panose="03020402040406030203" pitchFamily="66" charset="-78"/>
                <a:cs typeface="Arabic Typesetting" panose="03020402040406030203" pitchFamily="66" charset="-78"/>
              </a:rPr>
              <a:t>اليهود حوالي 74.8٪</a:t>
            </a:r>
            <a:r>
              <a:rPr lang="ar-DZ" sz="3200" b="0" i="0" dirty="0">
                <a:effectLst/>
                <a:latin typeface="Arabic Typesetting" panose="03020402040406030203" pitchFamily="66" charset="-78"/>
                <a:cs typeface="Arabic Typesetting" panose="03020402040406030203" pitchFamily="66" charset="-78"/>
              </a:rPr>
              <a:t> من السكان، فيما يشكل </a:t>
            </a:r>
            <a:r>
              <a:rPr lang="ar-DZ" sz="3200" b="0" i="0" dirty="0">
                <a:effectLst/>
                <a:highlight>
                  <a:srgbClr val="00FFFF"/>
                </a:highlight>
                <a:latin typeface="Arabic Typesetting" panose="03020402040406030203" pitchFamily="66" charset="-78"/>
                <a:cs typeface="Arabic Typesetting" panose="03020402040406030203" pitchFamily="66" charset="-78"/>
              </a:rPr>
              <a:t>العرب حوالي 20.8٪، </a:t>
            </a:r>
            <a:r>
              <a:rPr lang="ar-DZ" sz="3200" b="0" i="0" dirty="0">
                <a:effectLst/>
                <a:latin typeface="Arabic Typesetting" panose="03020402040406030203" pitchFamily="66" charset="-78"/>
                <a:cs typeface="Arabic Typesetting" panose="03020402040406030203" pitchFamily="66" charset="-78"/>
              </a:rPr>
              <a:t>أما باقي السكان فهم من أصول أخرى.</a:t>
            </a:r>
          </a:p>
          <a:p>
            <a:pPr algn="r" rtl="1"/>
            <a:r>
              <a:rPr lang="ar-DZ" sz="3200" b="0" i="0" dirty="0">
                <a:effectLst/>
                <a:latin typeface="Arabic Typesetting" panose="03020402040406030203" pitchFamily="66" charset="-78"/>
                <a:cs typeface="Arabic Typesetting" panose="03020402040406030203" pitchFamily="66" charset="-78"/>
              </a:rPr>
              <a:t>وفيما يلي توزيع السكان حسب الدين:</a:t>
            </a:r>
          </a:p>
          <a:p>
            <a:pPr algn="r" rtl="1">
              <a:buFont typeface="Arial" panose="020B0604020202020204" pitchFamily="34" charset="0"/>
              <a:buChar char="•"/>
            </a:pPr>
            <a:r>
              <a:rPr lang="ar-DZ" sz="3200" b="0" i="0" dirty="0">
                <a:effectLst/>
                <a:latin typeface="Arabic Typesetting" panose="03020402040406030203" pitchFamily="66" charset="-78"/>
                <a:cs typeface="Arabic Typesetting" panose="03020402040406030203" pitchFamily="66" charset="-78"/>
              </a:rPr>
              <a:t>اليهود: 6,419,000 نسمة (74.8٪)</a:t>
            </a:r>
          </a:p>
          <a:p>
            <a:pPr algn="r" rtl="1">
              <a:buFont typeface="Arial" panose="020B0604020202020204" pitchFamily="34" charset="0"/>
              <a:buChar char="•"/>
            </a:pPr>
            <a:r>
              <a:rPr lang="ar-DZ" sz="3200" b="0" i="0" dirty="0">
                <a:effectLst/>
                <a:latin typeface="Arabic Typesetting" panose="03020402040406030203" pitchFamily="66" charset="-78"/>
                <a:cs typeface="Arabic Typesetting" panose="03020402040406030203" pitchFamily="66" charset="-78"/>
              </a:rPr>
              <a:t>المسلمون: 1,786,000 نسمة (20.8٪)</a:t>
            </a:r>
          </a:p>
          <a:p>
            <a:pPr algn="r" rtl="1">
              <a:buFont typeface="Arial" panose="020B0604020202020204" pitchFamily="34" charset="0"/>
              <a:buChar char="•"/>
            </a:pPr>
            <a:r>
              <a:rPr lang="ar-DZ" sz="3200" b="0" i="0" dirty="0">
                <a:effectLst/>
                <a:latin typeface="Arabic Typesetting" panose="03020402040406030203" pitchFamily="66" charset="-78"/>
                <a:cs typeface="Arabic Typesetting" panose="03020402040406030203" pitchFamily="66" charset="-78"/>
              </a:rPr>
              <a:t>المسيحيون: 380,000 نسمة (4.0٪)</a:t>
            </a:r>
          </a:p>
          <a:p>
            <a:pPr algn="r" rtl="1">
              <a:buFont typeface="Arial" panose="020B0604020202020204" pitchFamily="34" charset="0"/>
              <a:buChar char="•"/>
            </a:pPr>
            <a:r>
              <a:rPr lang="ar-DZ" sz="3200" b="0" i="0" dirty="0">
                <a:effectLst/>
                <a:latin typeface="Arabic Typesetting" panose="03020402040406030203" pitchFamily="66" charset="-78"/>
                <a:cs typeface="Arabic Typesetting" panose="03020402040406030203" pitchFamily="66" charset="-78"/>
              </a:rPr>
              <a:t>الدروز: 150,000 نسمة (1.6٪)</a:t>
            </a:r>
          </a:p>
          <a:p>
            <a:pPr algn="r" rtl="1">
              <a:buFont typeface="Arial" panose="020B0604020202020204" pitchFamily="34" charset="0"/>
              <a:buChar char="•"/>
            </a:pPr>
            <a:r>
              <a:rPr lang="ar-DZ" sz="3200" b="0" i="0" dirty="0">
                <a:effectLst/>
                <a:latin typeface="Arabic Typesetting" panose="03020402040406030203" pitchFamily="66" charset="-78"/>
                <a:cs typeface="Arabic Typesetting" panose="03020402040406030203" pitchFamily="66" charset="-78"/>
              </a:rPr>
              <a:t>آخرون: 125,000 نسمة (1.3٪)</a:t>
            </a:r>
          </a:p>
          <a:p>
            <a:pPr algn="r" rtl="1"/>
            <a:r>
              <a:rPr lang="ar-DZ" sz="3200" b="0" dirty="0">
                <a:latin typeface="Arabic Typesetting" panose="03020402040406030203" pitchFamily="66" charset="-78"/>
                <a:cs typeface="Arabic Typesetting" panose="03020402040406030203" pitchFamily="66" charset="-78"/>
              </a:rPr>
              <a:t>يعني هذا أن توقف الهجرة الإيجابية من الخارج إلى الكيان، واستمرار التزايد السكاني الفلسطيني داخل الكيان وفي الضفة والقطاع سيؤدي حتما إلى هزيمة الصهيونية ديمغرافيا، خاصة اذا تضاعفت الهجرة السلبية. وهذا يسبب قلق كبير لهم. </a:t>
            </a:r>
            <a:endParaRPr lang="ar-DZ" sz="3200" b="0" i="0" dirty="0">
              <a:effectLst/>
              <a:latin typeface="Arabic Typesetting" panose="03020402040406030203" pitchFamily="66" charset="-78"/>
              <a:cs typeface="Arabic Typesetting" panose="03020402040406030203" pitchFamily="66" charset="-78"/>
            </a:endParaRPr>
          </a:p>
          <a:p>
            <a:pPr rtl="1"/>
            <a:endParaRPr lang="en-US" sz="5400" dirty="0">
              <a:latin typeface="Arabic Typesetting" panose="03020402040406030203" pitchFamily="66" charset="-78"/>
              <a:cs typeface="Arabic Typesetting" panose="03020402040406030203" pitchFamily="66" charset="-78"/>
            </a:endParaRPr>
          </a:p>
        </p:txBody>
      </p:sp>
      <p:sp>
        <p:nvSpPr>
          <p:cNvPr id="48" name="Title 3">
            <a:extLst>
              <a:ext uri="{FF2B5EF4-FFF2-40B4-BE49-F238E27FC236}">
                <a16:creationId xmlns:a16="http://schemas.microsoft.com/office/drawing/2014/main" id="{C36F166D-25D2-F711-C02A-78B03D4447A7}"/>
              </a:ext>
            </a:extLst>
          </p:cNvPr>
          <p:cNvSpPr txBox="1">
            <a:spLocks/>
          </p:cNvSpPr>
          <p:nvPr/>
        </p:nvSpPr>
        <p:spPr>
          <a:xfrm>
            <a:off x="1182914" y="551543"/>
            <a:ext cx="9593942" cy="551543"/>
          </a:xfrm>
          <a:prstGeom prst="rect">
            <a:avLst/>
          </a:prstGeom>
          <a:solidFill>
            <a:srgbClr val="00CC00"/>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rtl="1"/>
            <a:r>
              <a:rPr lang="ar-DZ" dirty="0">
                <a:latin typeface="Arabic Typesetting" panose="03020402040406030203" pitchFamily="66" charset="-78"/>
                <a:cs typeface="Arabic Typesetting" panose="03020402040406030203" pitchFamily="66" charset="-78"/>
              </a:rPr>
              <a:t>15. توزيع عدد السكان داخل الكيان الصهيوني</a:t>
            </a:r>
            <a:endParaRPr lang="en-US"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94638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696687" y="1117600"/>
            <a:ext cx="10624456" cy="5413829"/>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algn="just" rtl="1"/>
            <a:r>
              <a:rPr lang="ar-DZ" sz="3200" dirty="0">
                <a:solidFill>
                  <a:srgbClr val="1F1F1F"/>
                </a:solidFill>
                <a:effectLst/>
                <a:latin typeface="Arabic Typesetting" panose="03020402040406030203" pitchFamily="66" charset="-78"/>
                <a:cs typeface="Arabic Typesetting" panose="03020402040406030203" pitchFamily="66" charset="-78"/>
              </a:rPr>
              <a:t>بحسب تقديرات مركز المعلومات الوطني الفلسطيني، في نهاية عام 2022، بلغ عدد الفلسطينيين في العالم حوالي 14.3 مليون فلسطيني، منهم حوالي 5.4 مليون في دولة فلسطين؛ أي ما نسبته 37.8% من إجمالي عدد الفلسطينيين في العالم.</a:t>
            </a:r>
          </a:p>
          <a:p>
            <a:pPr algn="just" rtl="1"/>
            <a:r>
              <a:rPr lang="ar-DZ" sz="3200" dirty="0">
                <a:solidFill>
                  <a:srgbClr val="1F1F1F"/>
                </a:solidFill>
                <a:effectLst/>
                <a:latin typeface="Arabic Typesetting" panose="03020402040406030203" pitchFamily="66" charset="-78"/>
                <a:cs typeface="Arabic Typesetting" panose="03020402040406030203" pitchFamily="66" charset="-78"/>
              </a:rPr>
              <a:t>وفيما يلي توزيع عدد الفلسطينيين في العالم حسب الدول:</a:t>
            </a:r>
          </a:p>
          <a:p>
            <a:pPr algn="just" rtl="1">
              <a:buFont typeface="Arial" panose="020B0604020202020204" pitchFamily="34" charset="0"/>
              <a:buChar char="•"/>
            </a:pPr>
            <a:r>
              <a:rPr lang="ar-DZ" sz="3200" dirty="0">
                <a:solidFill>
                  <a:srgbClr val="1F1F1F"/>
                </a:solidFill>
                <a:effectLst/>
                <a:latin typeface="Arabic Typesetting" panose="03020402040406030203" pitchFamily="66" charset="-78"/>
                <a:cs typeface="Arabic Typesetting" panose="03020402040406030203" pitchFamily="66" charset="-78"/>
              </a:rPr>
              <a:t>دولة فلسطين: 5.4 مليون (37.8%)</a:t>
            </a:r>
          </a:p>
          <a:p>
            <a:pPr algn="just" rtl="1">
              <a:buFont typeface="Arial" panose="020B0604020202020204" pitchFamily="34" charset="0"/>
              <a:buChar char="•"/>
            </a:pPr>
            <a:r>
              <a:rPr lang="ar-DZ" sz="3200" dirty="0">
                <a:solidFill>
                  <a:srgbClr val="1F1F1F"/>
                </a:solidFill>
                <a:effectLst/>
                <a:latin typeface="Arabic Typesetting" panose="03020402040406030203" pitchFamily="66" charset="-78"/>
                <a:cs typeface="Arabic Typesetting" panose="03020402040406030203" pitchFamily="66" charset="-78"/>
              </a:rPr>
              <a:t>الأردن: 2.9 مليون (20.3%)</a:t>
            </a:r>
          </a:p>
          <a:p>
            <a:pPr algn="just" rtl="1">
              <a:buFont typeface="Arial" panose="020B0604020202020204" pitchFamily="34" charset="0"/>
              <a:buChar char="•"/>
            </a:pPr>
            <a:r>
              <a:rPr lang="ar-DZ" sz="3200" dirty="0">
                <a:solidFill>
                  <a:srgbClr val="1F1F1F"/>
                </a:solidFill>
                <a:effectLst/>
                <a:latin typeface="Arabic Typesetting" panose="03020402040406030203" pitchFamily="66" charset="-78"/>
                <a:cs typeface="Arabic Typesetting" panose="03020402040406030203" pitchFamily="66" charset="-78"/>
              </a:rPr>
              <a:t>سوريا: 1.2 مليون (8.4%)</a:t>
            </a:r>
          </a:p>
          <a:p>
            <a:pPr algn="just" rtl="1">
              <a:buFont typeface="Arial" panose="020B0604020202020204" pitchFamily="34" charset="0"/>
              <a:buChar char="•"/>
            </a:pPr>
            <a:r>
              <a:rPr lang="ar-DZ" sz="3200" dirty="0">
                <a:solidFill>
                  <a:srgbClr val="1F1F1F"/>
                </a:solidFill>
                <a:effectLst/>
                <a:latin typeface="Arabic Typesetting" panose="03020402040406030203" pitchFamily="66" charset="-78"/>
                <a:cs typeface="Arabic Typesetting" panose="03020402040406030203" pitchFamily="66" charset="-78"/>
              </a:rPr>
              <a:t>لبنان: 700 ألف (4.9%)</a:t>
            </a:r>
          </a:p>
          <a:p>
            <a:pPr algn="just" rtl="1">
              <a:buFont typeface="Arial" panose="020B0604020202020204" pitchFamily="34" charset="0"/>
              <a:buChar char="•"/>
            </a:pPr>
            <a:r>
              <a:rPr lang="ar-DZ" sz="3200" dirty="0">
                <a:solidFill>
                  <a:srgbClr val="1F1F1F"/>
                </a:solidFill>
                <a:effectLst/>
                <a:latin typeface="Arabic Typesetting" panose="03020402040406030203" pitchFamily="66" charset="-78"/>
                <a:cs typeface="Arabic Typesetting" panose="03020402040406030203" pitchFamily="66" charset="-78"/>
              </a:rPr>
              <a:t>العراق: 350 ألف (2.5%)</a:t>
            </a:r>
          </a:p>
          <a:p>
            <a:pPr algn="just" rtl="1">
              <a:buFont typeface="Arial" panose="020B0604020202020204" pitchFamily="34" charset="0"/>
              <a:buChar char="•"/>
            </a:pPr>
            <a:r>
              <a:rPr lang="ar-DZ" sz="3200" dirty="0">
                <a:solidFill>
                  <a:srgbClr val="1F1F1F"/>
                </a:solidFill>
                <a:effectLst/>
                <a:latin typeface="Arabic Typesetting" panose="03020402040406030203" pitchFamily="66" charset="-78"/>
                <a:cs typeface="Arabic Typesetting" panose="03020402040406030203" pitchFamily="66" charset="-78"/>
              </a:rPr>
              <a:t>الخليج العربي: 300 ألف (2.1%)</a:t>
            </a:r>
          </a:p>
          <a:p>
            <a:pPr algn="just" rtl="1">
              <a:buFont typeface="Arial" panose="020B0604020202020204" pitchFamily="34" charset="0"/>
              <a:buChar char="•"/>
            </a:pPr>
            <a:r>
              <a:rPr lang="ar-DZ" sz="3200" dirty="0">
                <a:solidFill>
                  <a:srgbClr val="1F1F1F"/>
                </a:solidFill>
                <a:effectLst/>
                <a:latin typeface="Arabic Typesetting" panose="03020402040406030203" pitchFamily="66" charset="-78"/>
                <a:cs typeface="Arabic Typesetting" panose="03020402040406030203" pitchFamily="66" charset="-78"/>
              </a:rPr>
              <a:t>بقية دول العالم: 2.6 مليون (18.1%)</a:t>
            </a:r>
          </a:p>
          <a:p>
            <a:pPr algn="just" rtl="1"/>
            <a:r>
              <a:rPr lang="ar-DZ" sz="3200" dirty="0">
                <a:solidFill>
                  <a:srgbClr val="1F1F1F"/>
                </a:solidFill>
                <a:effectLst/>
                <a:latin typeface="Arabic Typesetting" panose="03020402040406030203" pitchFamily="66" charset="-78"/>
                <a:cs typeface="Arabic Typesetting" panose="03020402040406030203" pitchFamily="66" charset="-78"/>
              </a:rPr>
              <a:t>وبذلك، فإن عدد الفلسطينيين في الداخل الفلسطيني (الضفة الغربية وقطاع غزة) يبلغ حوالي </a:t>
            </a:r>
            <a:r>
              <a:rPr lang="ar-DZ" sz="3200" dirty="0">
                <a:solidFill>
                  <a:srgbClr val="1F1F1F"/>
                </a:solidFill>
                <a:effectLst/>
                <a:highlight>
                  <a:srgbClr val="00FFFF"/>
                </a:highlight>
                <a:latin typeface="Arabic Typesetting" panose="03020402040406030203" pitchFamily="66" charset="-78"/>
                <a:cs typeface="Arabic Typesetting" panose="03020402040406030203" pitchFamily="66" charset="-78"/>
              </a:rPr>
              <a:t>5.4 مليون</a:t>
            </a:r>
            <a:r>
              <a:rPr lang="ar-DZ" sz="3200" dirty="0">
                <a:solidFill>
                  <a:srgbClr val="1F1F1F"/>
                </a:solidFill>
                <a:effectLst/>
                <a:latin typeface="Arabic Typesetting" panose="03020402040406030203" pitchFamily="66" charset="-78"/>
                <a:cs typeface="Arabic Typesetting" panose="03020402040406030203" pitchFamily="66" charset="-78"/>
              </a:rPr>
              <a:t>، بينما يبلغ عدد الفلسطينيين في الخارج حوالي </a:t>
            </a:r>
            <a:r>
              <a:rPr lang="ar-DZ" sz="3200" dirty="0">
                <a:solidFill>
                  <a:srgbClr val="1F1F1F"/>
                </a:solidFill>
                <a:effectLst/>
                <a:highlight>
                  <a:srgbClr val="00FFFF"/>
                </a:highlight>
                <a:latin typeface="Arabic Typesetting" panose="03020402040406030203" pitchFamily="66" charset="-78"/>
                <a:cs typeface="Arabic Typesetting" panose="03020402040406030203" pitchFamily="66" charset="-78"/>
              </a:rPr>
              <a:t>8.9 مليون</a:t>
            </a:r>
            <a:r>
              <a:rPr lang="ar-DZ" sz="3200" dirty="0">
                <a:solidFill>
                  <a:srgbClr val="1F1F1F"/>
                </a:solidFill>
                <a:effectLst/>
                <a:latin typeface="Arabic Typesetting" panose="03020402040406030203" pitchFamily="66" charset="-78"/>
                <a:cs typeface="Arabic Typesetting" panose="03020402040406030203" pitchFamily="66" charset="-78"/>
              </a:rPr>
              <a:t>.</a:t>
            </a:r>
          </a:p>
          <a:p>
            <a:pPr algn="just"/>
            <a:endParaRPr lang="en-US" sz="5400" dirty="0">
              <a:solidFill>
                <a:srgbClr val="00B050"/>
              </a:solidFill>
              <a:latin typeface="Arabic Typesetting" panose="03020402040406030203" pitchFamily="66" charset="-78"/>
              <a:cs typeface="Arabic Typesetting" panose="03020402040406030203" pitchFamily="66" charset="-78"/>
            </a:endParaRPr>
          </a:p>
        </p:txBody>
      </p:sp>
      <p:sp>
        <p:nvSpPr>
          <p:cNvPr id="48" name="Title 3">
            <a:extLst>
              <a:ext uri="{FF2B5EF4-FFF2-40B4-BE49-F238E27FC236}">
                <a16:creationId xmlns:a16="http://schemas.microsoft.com/office/drawing/2014/main" id="{C36F166D-25D2-F711-C02A-78B03D4447A7}"/>
              </a:ext>
            </a:extLst>
          </p:cNvPr>
          <p:cNvSpPr txBox="1">
            <a:spLocks/>
          </p:cNvSpPr>
          <p:nvPr/>
        </p:nvSpPr>
        <p:spPr>
          <a:xfrm>
            <a:off x="1299029" y="268514"/>
            <a:ext cx="9593942" cy="747486"/>
          </a:xfrm>
          <a:prstGeom prst="rect">
            <a:avLst/>
          </a:prstGeom>
          <a:solidFill>
            <a:srgbClr val="00CC00"/>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sz="4000" dirty="0">
                <a:latin typeface="Arabic Typesetting" panose="03020402040406030203" pitchFamily="66" charset="-78"/>
                <a:cs typeface="Arabic Typesetting" panose="03020402040406030203" pitchFamily="66" charset="-78"/>
              </a:rPr>
              <a:t>16. عدد الفلسطينيين في الداخل وفي الخارج</a:t>
            </a:r>
            <a:endParaRPr lang="en-US"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580228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1248228" y="1437457"/>
            <a:ext cx="9695543" cy="502291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algn="just" rtl="1"/>
            <a:r>
              <a:rPr lang="ar-DZ" sz="3200" dirty="0">
                <a:latin typeface="Arabic Typesetting" panose="03020402040406030203" pitchFamily="66" charset="-78"/>
                <a:cs typeface="Arabic Typesetting" panose="03020402040406030203" pitchFamily="66" charset="-78"/>
              </a:rPr>
              <a:t>المفاوضات بين الفلسطينيين والإسرائيليين للتوصل إلى اتفاق سلام شهدت العديد من المراحل المهمة، من أبرزها:</a:t>
            </a:r>
          </a:p>
          <a:p>
            <a:pPr algn="just" rtl="1"/>
            <a:r>
              <a:rPr lang="ar-DZ" sz="3200" dirty="0">
                <a:latin typeface="Arabic Typesetting" panose="03020402040406030203" pitchFamily="66" charset="-78"/>
                <a:cs typeface="Arabic Typesetting" panose="03020402040406030203" pitchFamily="66" charset="-78"/>
              </a:rPr>
              <a:t>- مؤتمر مدريد 1991: أول مفاوضات سلام مباشرة بين الفلسطينيين والإسرائيليين.</a:t>
            </a:r>
          </a:p>
          <a:p>
            <a:pPr algn="just" rtl="1"/>
            <a:r>
              <a:rPr lang="ar-DZ" sz="3200" dirty="0">
                <a:latin typeface="Arabic Typesetting" panose="03020402040406030203" pitchFamily="66" charset="-78"/>
                <a:cs typeface="Arabic Typesetting" panose="03020402040406030203" pitchFamily="66" charset="-78"/>
              </a:rPr>
              <a:t>- اتفاق أوسلو 1993: أدى لإنشاء السلطة الفلسطينية وانسحاب إسرائيلي جزئي من الضفة وغزة. </a:t>
            </a:r>
          </a:p>
          <a:p>
            <a:pPr algn="just" rtl="1"/>
            <a:r>
              <a:rPr lang="ar-DZ" sz="3200" dirty="0">
                <a:latin typeface="Arabic Typesetting" panose="03020402040406030203" pitchFamily="66" charset="-78"/>
                <a:cs typeface="Arabic Typesetting" panose="03020402040406030203" pitchFamily="66" charset="-78"/>
              </a:rPr>
              <a:t>- اتفاق طابا 1995: تمديد الحكم الذاتي الفلسطيني على المدن الفلسطينية في الضفة الغربية.</a:t>
            </a:r>
          </a:p>
          <a:p>
            <a:pPr algn="just" rtl="1"/>
            <a:r>
              <a:rPr lang="ar-DZ" sz="3200" dirty="0">
                <a:latin typeface="Arabic Typesetting" panose="03020402040406030203" pitchFamily="66" charset="-78"/>
                <a:cs typeface="Arabic Typesetting" panose="03020402040406030203" pitchFamily="66" charset="-78"/>
              </a:rPr>
              <a:t>- قمة كامب ديفيد 2000: فشلت في التوصل لاتفاق نهائي بسبب خلاف حول القدس.</a:t>
            </a:r>
          </a:p>
          <a:p>
            <a:pPr algn="just" rtl="1"/>
            <a:r>
              <a:rPr lang="ar-DZ" sz="3200" dirty="0">
                <a:latin typeface="Arabic Typesetting" panose="03020402040406030203" pitchFamily="66" charset="-78"/>
                <a:cs typeface="Arabic Typesetting" panose="03020402040406030203" pitchFamily="66" charset="-78"/>
              </a:rPr>
              <a:t>- خريطة الطريق 2003: خطة لإقامة دولة فلسطينية حتى عام 2005 توقف تنفيذها. </a:t>
            </a:r>
          </a:p>
          <a:p>
            <a:pPr algn="just" rtl="1"/>
            <a:r>
              <a:rPr lang="ar-DZ" sz="3200" dirty="0">
                <a:latin typeface="Arabic Typesetting" panose="03020402040406030203" pitchFamily="66" charset="-78"/>
                <a:cs typeface="Arabic Typesetting" panose="03020402040406030203" pitchFamily="66" charset="-78"/>
              </a:rPr>
              <a:t>- مؤتمر أنابوليس 2007: أسفر عن تفاهمات حول قضايا الحدود واللاجئين لكنه لم يكتمل.</a:t>
            </a:r>
          </a:p>
          <a:p>
            <a:pPr algn="just" rtl="1"/>
            <a:r>
              <a:rPr lang="ar-DZ" sz="3200" dirty="0">
                <a:latin typeface="Arabic Typesetting" panose="03020402040406030203" pitchFamily="66" charset="-78"/>
                <a:cs typeface="Arabic Typesetting" panose="03020402040406030203" pitchFamily="66" charset="-78"/>
              </a:rPr>
              <a:t>- محادثات السلام 2014-2015: فشلت في إحراز تقدم نحو حل الدولتين.</a:t>
            </a:r>
          </a:p>
          <a:p>
            <a:pPr algn="just" rtl="1"/>
            <a:r>
              <a:rPr lang="ar-DZ" sz="3200" dirty="0">
                <a:latin typeface="Arabic Typesetting" panose="03020402040406030203" pitchFamily="66" charset="-78"/>
                <a:cs typeface="Arabic Typesetting" panose="03020402040406030203" pitchFamily="66" charset="-78"/>
              </a:rPr>
              <a:t>- محادثات أبراهم 2020</a:t>
            </a:r>
          </a:p>
          <a:p>
            <a:pPr algn="just" rtl="1"/>
            <a:r>
              <a:rPr lang="ar-DZ" sz="3200" dirty="0">
                <a:highlight>
                  <a:srgbClr val="00FFFF"/>
                </a:highlight>
                <a:latin typeface="Arabic Typesetting" panose="03020402040406030203" pitchFamily="66" charset="-78"/>
                <a:cs typeface="Arabic Typesetting" panose="03020402040406030203" pitchFamily="66" charset="-78"/>
              </a:rPr>
              <a:t>لا يرجح أن يصل الطرفين لأي اتفاق ذا قيمة، إذ هدف إسرائيل إفراغ فلسطين من الفلسطينيين.</a:t>
            </a:r>
            <a:endParaRPr lang="en-US" sz="3200" dirty="0">
              <a:highlight>
                <a:srgbClr val="00FFFF"/>
              </a:highlight>
              <a:latin typeface="Arabic Typesetting" panose="03020402040406030203" pitchFamily="66" charset="-78"/>
              <a:cs typeface="Arabic Typesetting" panose="03020402040406030203" pitchFamily="66" charset="-78"/>
            </a:endParaRPr>
          </a:p>
        </p:txBody>
      </p:sp>
      <p:sp>
        <p:nvSpPr>
          <p:cNvPr id="48" name="Title 3">
            <a:extLst>
              <a:ext uri="{FF2B5EF4-FFF2-40B4-BE49-F238E27FC236}">
                <a16:creationId xmlns:a16="http://schemas.microsoft.com/office/drawing/2014/main" id="{C36F166D-25D2-F711-C02A-78B03D4447A7}"/>
              </a:ext>
            </a:extLst>
          </p:cNvPr>
          <p:cNvSpPr txBox="1">
            <a:spLocks/>
          </p:cNvSpPr>
          <p:nvPr/>
        </p:nvSpPr>
        <p:spPr>
          <a:xfrm>
            <a:off x="1248228" y="397632"/>
            <a:ext cx="9593942" cy="549376"/>
          </a:xfrm>
          <a:prstGeom prst="rect">
            <a:avLst/>
          </a:prstGeom>
          <a:solidFill>
            <a:srgbClr val="00CC00"/>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sz="4000" dirty="0">
                <a:latin typeface="Arabic Typesetting" panose="03020402040406030203" pitchFamily="66" charset="-78"/>
                <a:cs typeface="Arabic Typesetting" panose="03020402040406030203" pitchFamily="66" charset="-78"/>
              </a:rPr>
              <a:t>17. عمليات السلام أو مطاردة الوهم</a:t>
            </a:r>
            <a:endParaRPr lang="en-US"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460514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556260" y="1560287"/>
            <a:ext cx="11079480" cy="479334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algn="just" rtl="1"/>
            <a:r>
              <a:rPr lang="ar-DZ" sz="4000" dirty="0">
                <a:solidFill>
                  <a:schemeClr val="tx1">
                    <a:lumMod val="95000"/>
                    <a:lumOff val="5000"/>
                  </a:schemeClr>
                </a:solidFill>
                <a:latin typeface="Arabic Typesetting" panose="03020402040406030203" pitchFamily="66" charset="-78"/>
                <a:cs typeface="Arabic Typesetting" panose="03020402040406030203" pitchFamily="66" charset="-78"/>
              </a:rPr>
              <a:t>يقول أحد الساسة الصهاينة "الفلسطيني الجيد هو الفلسطيني الميت". وفعلا تقوم فكرة الاستبدال الناجح على سحق السكان الأصليين، أي الاحتفاظ بالجغرافيا دون الديمغرافيا. </a:t>
            </a:r>
          </a:p>
          <a:p>
            <a:pPr algn="just" rtl="1"/>
            <a:r>
              <a:rPr lang="ar-DZ" sz="4000" dirty="0">
                <a:solidFill>
                  <a:schemeClr val="tx1">
                    <a:lumMod val="95000"/>
                    <a:lumOff val="5000"/>
                  </a:schemeClr>
                </a:solidFill>
                <a:latin typeface="Arabic Typesetting" panose="03020402040406030203" pitchFamily="66" charset="-78"/>
                <a:cs typeface="Arabic Typesetting" panose="03020402040406030203" pitchFamily="66" charset="-78"/>
              </a:rPr>
              <a:t>كل فكرة خارج هذا التصور ستجعل فكرة الاستبدال فاشلة، ولذلك إسرائيل لن تقبل بدولة فلسطينية سواء منزوعة السلاح أم لا، وفي الحقيقة عمليا لا يمكن تنفيذ هذه الخطة، بل بالعكس بعد صعود اليمين الديني تتحول "إسرائيل" من دولة لليهود إلى دولة يهودية يجب إفراغها من غير اليهود. </a:t>
            </a:r>
          </a:p>
          <a:p>
            <a:pPr algn="just" rtl="1"/>
            <a:r>
              <a:rPr lang="ar-DZ" sz="4000" dirty="0">
                <a:solidFill>
                  <a:schemeClr val="tx1">
                    <a:lumMod val="95000"/>
                    <a:lumOff val="5000"/>
                  </a:schemeClr>
                </a:solidFill>
                <a:latin typeface="Arabic Typesetting" panose="03020402040406030203" pitchFamily="66" charset="-78"/>
                <a:cs typeface="Arabic Typesetting" panose="03020402040406030203" pitchFamily="66" charset="-78"/>
              </a:rPr>
              <a:t>من ينظر الى خريطة فلسطين التاريخية والحالية والأراضي التي يسطر عليها الصهاينة </a:t>
            </a:r>
            <a:r>
              <a:rPr lang="ar-DZ" sz="4000" dirty="0">
                <a:solidFill>
                  <a:schemeClr val="tx1">
                    <a:lumMod val="95000"/>
                    <a:lumOff val="5000"/>
                  </a:schemeClr>
                </a:solidFill>
                <a:highlight>
                  <a:srgbClr val="00FFFF"/>
                </a:highlight>
                <a:latin typeface="Arabic Typesetting" panose="03020402040406030203" pitchFamily="66" charset="-78"/>
                <a:cs typeface="Arabic Typesetting" panose="03020402040406030203" pitchFamily="66" charset="-78"/>
              </a:rPr>
              <a:t>يدرك يقينا أن تنفيذ حل الدولتين هو وهم</a:t>
            </a:r>
            <a:r>
              <a:rPr lang="ar-DZ" sz="4000" dirty="0">
                <a:solidFill>
                  <a:schemeClr val="tx1">
                    <a:lumMod val="95000"/>
                    <a:lumOff val="5000"/>
                  </a:schemeClr>
                </a:solidFill>
                <a:latin typeface="Arabic Typesetting" panose="03020402040406030203" pitchFamily="66" charset="-78"/>
                <a:cs typeface="Arabic Typesetting" panose="03020402040406030203" pitchFamily="66" charset="-78"/>
              </a:rPr>
              <a:t>. حيث في الواقع تمحى فلسطين من الوجود خطوة خطوة. وأن إسرائيل تحافظ على هذه الفكرة لكسب الوقت، ولتقديم شيء ما للرأي العام الدولي فقط.</a:t>
            </a:r>
            <a:endParaRPr lang="en-US" sz="4000" dirty="0">
              <a:solidFill>
                <a:schemeClr val="tx1">
                  <a:lumMod val="95000"/>
                  <a:lumOff val="5000"/>
                </a:schemeClr>
              </a:solidFill>
              <a:latin typeface="Arabic Typesetting" panose="03020402040406030203" pitchFamily="66" charset="-78"/>
              <a:cs typeface="Arabic Typesetting" panose="03020402040406030203" pitchFamily="66" charset="-78"/>
            </a:endParaRPr>
          </a:p>
        </p:txBody>
      </p:sp>
      <p:sp>
        <p:nvSpPr>
          <p:cNvPr id="48" name="Title 3">
            <a:extLst>
              <a:ext uri="{FF2B5EF4-FFF2-40B4-BE49-F238E27FC236}">
                <a16:creationId xmlns:a16="http://schemas.microsoft.com/office/drawing/2014/main" id="{C36F166D-25D2-F711-C02A-78B03D4447A7}"/>
              </a:ext>
            </a:extLst>
          </p:cNvPr>
          <p:cNvSpPr txBox="1">
            <a:spLocks/>
          </p:cNvSpPr>
          <p:nvPr/>
        </p:nvSpPr>
        <p:spPr>
          <a:xfrm>
            <a:off x="1248227" y="446314"/>
            <a:ext cx="9593942" cy="703944"/>
          </a:xfrm>
          <a:prstGeom prst="rect">
            <a:avLst/>
          </a:prstGeom>
          <a:solidFill>
            <a:srgbClr val="00CC00"/>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rtl="1"/>
            <a:r>
              <a:rPr lang="ar-DZ" dirty="0">
                <a:latin typeface="Arabic Typesetting" panose="03020402040406030203" pitchFamily="66" charset="-78"/>
                <a:cs typeface="Arabic Typesetting" panose="03020402040406030203" pitchFamily="66" charset="-78"/>
              </a:rPr>
              <a:t>18. حل الدولتين هل هو فعلا ضمن الخطط الإسرائيلية؟</a:t>
            </a:r>
            <a:endParaRPr lang="en-US"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069516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1197427" y="3077035"/>
            <a:ext cx="9695543" cy="144053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sz="4800" dirty="0">
                <a:solidFill>
                  <a:srgbClr val="00B050"/>
                </a:solidFill>
              </a:rPr>
              <a:t>....</a:t>
            </a:r>
            <a:endParaRPr lang="en-US" sz="4800" dirty="0">
              <a:solidFill>
                <a:srgbClr val="00B050"/>
              </a:solidFill>
            </a:endParaRPr>
          </a:p>
        </p:txBody>
      </p:sp>
      <p:sp>
        <p:nvSpPr>
          <p:cNvPr id="48" name="Title 3">
            <a:extLst>
              <a:ext uri="{FF2B5EF4-FFF2-40B4-BE49-F238E27FC236}">
                <a16:creationId xmlns:a16="http://schemas.microsoft.com/office/drawing/2014/main" id="{C36F166D-25D2-F711-C02A-78B03D4447A7}"/>
              </a:ext>
            </a:extLst>
          </p:cNvPr>
          <p:cNvSpPr txBox="1">
            <a:spLocks/>
          </p:cNvSpPr>
          <p:nvPr/>
        </p:nvSpPr>
        <p:spPr>
          <a:xfrm>
            <a:off x="1299028" y="856343"/>
            <a:ext cx="9593942" cy="70394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dirty="0"/>
              <a:t>....</a:t>
            </a:r>
            <a:endParaRPr lang="en-US" dirty="0"/>
          </a:p>
        </p:txBody>
      </p:sp>
      <p:pic>
        <p:nvPicPr>
          <p:cNvPr id="3" name="Picture 2">
            <a:extLst>
              <a:ext uri="{FF2B5EF4-FFF2-40B4-BE49-F238E27FC236}">
                <a16:creationId xmlns:a16="http://schemas.microsoft.com/office/drawing/2014/main" id="{15F0C735-7C57-8AEA-BA97-D30BFF003C2D}"/>
              </a:ext>
            </a:extLst>
          </p:cNvPr>
          <p:cNvPicPr>
            <a:picLocks noChangeAspect="1"/>
          </p:cNvPicPr>
          <p:nvPr/>
        </p:nvPicPr>
        <p:blipFill>
          <a:blip r:embed="rId2"/>
          <a:stretch>
            <a:fillRect/>
          </a:stretch>
        </p:blipFill>
        <p:spPr>
          <a:xfrm>
            <a:off x="2647666" y="668740"/>
            <a:ext cx="6088664" cy="5827594"/>
          </a:xfrm>
          <a:prstGeom prst="rect">
            <a:avLst/>
          </a:prstGeom>
        </p:spPr>
      </p:pic>
    </p:spTree>
    <p:extLst>
      <p:ext uri="{BB962C8B-B14F-4D97-AF65-F5344CB8AC3E}">
        <p14:creationId xmlns:p14="http://schemas.microsoft.com/office/powerpoint/2010/main" val="1736557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416560" y="1103442"/>
            <a:ext cx="11109960" cy="487644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algn="just" rtl="1"/>
            <a:r>
              <a:rPr lang="ar-DZ" sz="4000" dirty="0">
                <a:latin typeface="Arabic Typesetting" panose="03020402040406030203" pitchFamily="66" charset="-78"/>
                <a:cs typeface="Arabic Typesetting" panose="03020402040406030203" pitchFamily="66" charset="-78"/>
              </a:rPr>
              <a:t>يتنشر قلق مستمر بين المفكرين الصهاينة من أن دولته ستزول أو هي فعلا في طريقها للزوال، ويستندون في ذلك إلى جملة من الأسباب: </a:t>
            </a:r>
          </a:p>
          <a:p>
            <a:pPr marL="742950" indent="-742950" algn="just" rtl="1">
              <a:buFont typeface="+mj-lt"/>
              <a:buAutoNum type="arabicPeriod"/>
            </a:pPr>
            <a:r>
              <a:rPr lang="ar-DZ" sz="4000" dirty="0">
                <a:highlight>
                  <a:srgbClr val="D6E387"/>
                </a:highlight>
                <a:latin typeface="Arabic Typesetting" panose="03020402040406030203" pitchFamily="66" charset="-78"/>
                <a:cs typeface="Arabic Typesetting" panose="03020402040406030203" pitchFamily="66" charset="-78"/>
              </a:rPr>
              <a:t>السياق التاريخي، </a:t>
            </a:r>
            <a:r>
              <a:rPr lang="ar-DZ" sz="4000" dirty="0">
                <a:latin typeface="Arabic Typesetting" panose="03020402040406030203" pitchFamily="66" charset="-78"/>
                <a:cs typeface="Arabic Typesetting" panose="03020402040406030203" pitchFamily="66" charset="-78"/>
              </a:rPr>
              <a:t>أو لعنة العقد الثامن كما تسمى، قامت لليهود دولتين في التاريخ(مملكة داوود وسليمان، ومملكة الحشمونائيم) كلاهما لم تتجاوز العقد الثامن واندثرت. والدولة الثالثة عمرها الآن 75 سنة. </a:t>
            </a:r>
          </a:p>
          <a:p>
            <a:pPr marL="742950" indent="-742950" algn="just" rtl="1">
              <a:buFont typeface="+mj-lt"/>
              <a:buAutoNum type="arabicPeriod"/>
            </a:pPr>
            <a:r>
              <a:rPr lang="ar-DZ" sz="4000" dirty="0">
                <a:highlight>
                  <a:srgbClr val="D6E387"/>
                </a:highlight>
                <a:latin typeface="Arabic Typesetting" panose="03020402040406030203" pitchFamily="66" charset="-78"/>
                <a:cs typeface="Arabic Typesetting" panose="03020402040406030203" pitchFamily="66" charset="-78"/>
              </a:rPr>
              <a:t>الواقع الجيوسياسي، </a:t>
            </a:r>
            <a:r>
              <a:rPr lang="ar-DZ" sz="4000" dirty="0">
                <a:latin typeface="Arabic Typesetting" panose="03020402040406030203" pitchFamily="66" charset="-78"/>
                <a:cs typeface="Arabic Typesetting" panose="03020402040406030203" pitchFamily="66" charset="-78"/>
              </a:rPr>
              <a:t>إسرائيل تقع حسب زعمها في بحر من الأعداء، والإحساس بالتهديد الوجودي دائم لديها، وتجربة الممالك الإفرنجية التي تأسست إبان الحروب الصليبية(مملكة القدس، إمارة انطاكية، إمارة طرابلس..) في المشرق العربي واندثارها مازالت عالقة في أذهانهم، ويرجعون لها مرارا لتبرير خوفهم، اندثرت هذه الممالك الصليبية لأربع أسباب على الأقل: المقاومة الإسلامية، الخلافات والصراعات بين الصليبين، التأثر بالحضارة الإسلامية، نقص المؤازرة من أوروبا.</a:t>
            </a:r>
          </a:p>
          <a:p>
            <a:pPr algn="just" rtl="1"/>
            <a:r>
              <a:rPr lang="ar-DZ" sz="4000" dirty="0">
                <a:latin typeface="Arabic Typesetting" panose="03020402040406030203" pitchFamily="66" charset="-78"/>
                <a:cs typeface="Arabic Typesetting" panose="03020402040406030203" pitchFamily="66" charset="-78"/>
              </a:rPr>
              <a:t> </a:t>
            </a:r>
            <a:endParaRPr lang="en-US" sz="4000" dirty="0">
              <a:latin typeface="Arabic Typesetting" panose="03020402040406030203" pitchFamily="66" charset="-78"/>
              <a:cs typeface="Arabic Typesetting" panose="03020402040406030203" pitchFamily="66" charset="-78"/>
            </a:endParaRPr>
          </a:p>
        </p:txBody>
      </p:sp>
      <p:sp>
        <p:nvSpPr>
          <p:cNvPr id="48" name="Title 3">
            <a:extLst>
              <a:ext uri="{FF2B5EF4-FFF2-40B4-BE49-F238E27FC236}">
                <a16:creationId xmlns:a16="http://schemas.microsoft.com/office/drawing/2014/main" id="{C36F166D-25D2-F711-C02A-78B03D4447A7}"/>
              </a:ext>
            </a:extLst>
          </p:cNvPr>
          <p:cNvSpPr txBox="1">
            <a:spLocks/>
          </p:cNvSpPr>
          <p:nvPr/>
        </p:nvSpPr>
        <p:spPr>
          <a:xfrm>
            <a:off x="1073700" y="254000"/>
            <a:ext cx="9593942" cy="703943"/>
          </a:xfrm>
          <a:prstGeom prst="rect">
            <a:avLst/>
          </a:prstGeom>
          <a:solidFill>
            <a:srgbClr val="00CC00"/>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rtl="1"/>
            <a:r>
              <a:rPr lang="ar-DZ" sz="4400" dirty="0">
                <a:latin typeface="Arabic Typesetting" panose="03020402040406030203" pitchFamily="66" charset="-78"/>
                <a:cs typeface="Arabic Typesetting" panose="03020402040406030203" pitchFamily="66" charset="-78"/>
              </a:rPr>
              <a:t>19. القلق الوجودي الإسرائيلي </a:t>
            </a:r>
            <a:r>
              <a:rPr lang="ar-DZ" sz="4000" dirty="0">
                <a:latin typeface="Arabic Typesetting" panose="03020402040406030203" pitchFamily="66" charset="-78"/>
                <a:cs typeface="Arabic Typesetting" panose="03020402040406030203" pitchFamily="66" charset="-78"/>
              </a:rPr>
              <a:t>(</a:t>
            </a:r>
            <a:r>
              <a:rPr lang="en-GB" cap="none" dirty="0">
                <a:latin typeface="Arabic Typesetting" panose="03020402040406030203" pitchFamily="66" charset="-78"/>
                <a:cs typeface="Arabic Typesetting" panose="03020402040406030203" pitchFamily="66" charset="-78"/>
              </a:rPr>
              <a:t>Israeli</a:t>
            </a:r>
            <a:r>
              <a:rPr lang="fr-FR" cap="none" dirty="0">
                <a:latin typeface="Arabic Typesetting" panose="03020402040406030203" pitchFamily="66" charset="-78"/>
                <a:cs typeface="Arabic Typesetting" panose="03020402040406030203" pitchFamily="66" charset="-78"/>
              </a:rPr>
              <a:t> </a:t>
            </a:r>
            <a:r>
              <a:rPr lang="en-US" cap="none" dirty="0">
                <a:latin typeface="Arabic Typesetting" panose="03020402040406030203" pitchFamily="66" charset="-78"/>
                <a:cs typeface="Arabic Typesetting" panose="03020402040406030203" pitchFamily="66" charset="-78"/>
              </a:rPr>
              <a:t>Existential Anxiety</a:t>
            </a:r>
            <a:r>
              <a:rPr lang="ar-DZ" sz="4000" dirty="0">
                <a:latin typeface="Arabic Typesetting" panose="03020402040406030203" pitchFamily="66" charset="-78"/>
                <a:cs typeface="Arabic Typesetting" panose="03020402040406030203" pitchFamily="66" charset="-78"/>
              </a:rPr>
              <a:t>)</a:t>
            </a:r>
          </a:p>
        </p:txBody>
      </p:sp>
    </p:spTree>
    <p:extLst>
      <p:ext uri="{BB962C8B-B14F-4D97-AF65-F5344CB8AC3E}">
        <p14:creationId xmlns:p14="http://schemas.microsoft.com/office/powerpoint/2010/main" val="414349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1197427" y="1026885"/>
            <a:ext cx="9695543" cy="5490029"/>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sz="4800" dirty="0">
                <a:solidFill>
                  <a:srgbClr val="00B050"/>
                </a:solidFill>
              </a:rPr>
              <a:t>....</a:t>
            </a:r>
            <a:endParaRPr lang="en-US" sz="4800" dirty="0">
              <a:solidFill>
                <a:srgbClr val="00B050"/>
              </a:solidFill>
            </a:endParaRPr>
          </a:p>
        </p:txBody>
      </p:sp>
      <p:sp>
        <p:nvSpPr>
          <p:cNvPr id="48" name="Title 3">
            <a:extLst>
              <a:ext uri="{FF2B5EF4-FFF2-40B4-BE49-F238E27FC236}">
                <a16:creationId xmlns:a16="http://schemas.microsoft.com/office/drawing/2014/main" id="{C36F166D-25D2-F711-C02A-78B03D4447A7}"/>
              </a:ext>
            </a:extLst>
          </p:cNvPr>
          <p:cNvSpPr txBox="1">
            <a:spLocks/>
          </p:cNvSpPr>
          <p:nvPr/>
        </p:nvSpPr>
        <p:spPr>
          <a:xfrm>
            <a:off x="1197427" y="431254"/>
            <a:ext cx="9593942" cy="52614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sz="4400" dirty="0">
                <a:highlight>
                  <a:srgbClr val="FFFF00"/>
                </a:highlight>
                <a:latin typeface="Arabic Typesetting" panose="03020402040406030203" pitchFamily="66" charset="-78"/>
                <a:cs typeface="Arabic Typesetting" panose="03020402040406030203" pitchFamily="66" charset="-78"/>
              </a:rPr>
              <a:t>الممالك الصليبية في المشرق العربي</a:t>
            </a:r>
            <a:endParaRPr lang="en-US" sz="4400" dirty="0">
              <a:highlight>
                <a:srgbClr val="FFFF00"/>
              </a:highlight>
              <a:latin typeface="Arabic Typesetting" panose="03020402040406030203" pitchFamily="66" charset="-78"/>
              <a:cs typeface="Arabic Typesetting" panose="03020402040406030203" pitchFamily="66" charset="-78"/>
            </a:endParaRPr>
          </a:p>
        </p:txBody>
      </p:sp>
      <p:pic>
        <p:nvPicPr>
          <p:cNvPr id="3" name="Picture 2">
            <a:extLst>
              <a:ext uri="{FF2B5EF4-FFF2-40B4-BE49-F238E27FC236}">
                <a16:creationId xmlns:a16="http://schemas.microsoft.com/office/drawing/2014/main" id="{9B35962B-2DFF-F1D2-F63C-6DDECB7A1BBC}"/>
              </a:ext>
            </a:extLst>
          </p:cNvPr>
          <p:cNvPicPr>
            <a:picLocks noChangeAspect="1"/>
          </p:cNvPicPr>
          <p:nvPr/>
        </p:nvPicPr>
        <p:blipFill>
          <a:blip r:embed="rId2"/>
          <a:stretch>
            <a:fillRect/>
          </a:stretch>
        </p:blipFill>
        <p:spPr>
          <a:xfrm>
            <a:off x="1874520" y="1165860"/>
            <a:ext cx="7863840" cy="5187769"/>
          </a:xfrm>
          <a:prstGeom prst="rect">
            <a:avLst/>
          </a:prstGeom>
        </p:spPr>
      </p:pic>
    </p:spTree>
    <p:extLst>
      <p:ext uri="{BB962C8B-B14F-4D97-AF65-F5344CB8AC3E}">
        <p14:creationId xmlns:p14="http://schemas.microsoft.com/office/powerpoint/2010/main" val="3342497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434340" y="332743"/>
            <a:ext cx="11323319" cy="535068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marL="742950" indent="-742950" algn="r" rtl="1">
              <a:buFont typeface="+mj-lt"/>
              <a:buAutoNum type="arabicPeriod" startAt="3"/>
            </a:pPr>
            <a:r>
              <a:rPr lang="ar-DZ" sz="4000" dirty="0">
                <a:highlight>
                  <a:srgbClr val="D6E387"/>
                </a:highlight>
                <a:latin typeface="Arabic Typesetting" panose="03020402040406030203" pitchFamily="66" charset="-78"/>
                <a:cs typeface="Arabic Typesetting" panose="03020402040406030203" pitchFamily="66" charset="-78"/>
              </a:rPr>
              <a:t>المقاومة، </a:t>
            </a:r>
            <a:r>
              <a:rPr lang="ar-DZ" sz="4000" dirty="0">
                <a:latin typeface="Arabic Typesetting" panose="03020402040406030203" pitchFamily="66" charset="-78"/>
                <a:cs typeface="Arabic Typesetting" panose="03020402040406030203" pitchFamily="66" charset="-78"/>
              </a:rPr>
              <a:t>ضربات المقاومة المسلحة صعدت من المخاوف الإسرائيلية، وجعلت المستوطنين يبحثون عن موطن آخر، خاصة المستوطنين أصحاب الكفاءات. تعاظمت هذه المخاوف مع تطور قدرات المقاومة حيث من زمن إلى يزداد الألم التي تسببه المقاومة للاحتلال(انظر الخريطة).</a:t>
            </a:r>
          </a:p>
          <a:p>
            <a:pPr marL="742950" indent="-742950" algn="r" rtl="1">
              <a:buFont typeface="+mj-lt"/>
              <a:buAutoNum type="arabicPeriod" startAt="4"/>
            </a:pPr>
            <a:r>
              <a:rPr lang="ar-DZ" sz="4000" dirty="0">
                <a:highlight>
                  <a:srgbClr val="D6E387"/>
                </a:highlight>
                <a:latin typeface="Arabic Typesetting" panose="03020402040406030203" pitchFamily="66" charset="-78"/>
                <a:cs typeface="Arabic Typesetting" panose="03020402040406030203" pitchFamily="66" charset="-78"/>
              </a:rPr>
              <a:t>المخاوف الديمغرافية، </a:t>
            </a:r>
            <a:r>
              <a:rPr lang="ar-DZ" sz="4000" dirty="0">
                <a:latin typeface="Arabic Typesetting" panose="03020402040406030203" pitchFamily="66" charset="-78"/>
                <a:cs typeface="Arabic Typesetting" panose="03020402040406030203" pitchFamily="66" charset="-78"/>
              </a:rPr>
              <a:t>باعتبار الكيان استيطاني قائم على الهجرة، فإن تراجع المهاجرين يشكل ضغط كبير، يرفع من نسبة هذا الضغط التزايد السكاني لدى الفلسطينيين وفلسطينيو الداخل. لذلك بدون طرد فلسطيني الداخل وفلسطينيو الضفة والقطاع لا يمكن للمشروع الصهيوني أن ينجح. لأن نسبة النمو السكاني للكيان لا تتجاوز 1.6</a:t>
            </a:r>
            <a:r>
              <a:rPr lang="fr-FR" sz="4000" dirty="0">
                <a:latin typeface="Arabic Typesetting" panose="03020402040406030203" pitchFamily="66" charset="-78"/>
                <a:cs typeface="Arabic Typesetting" panose="03020402040406030203" pitchFamily="66" charset="-78"/>
              </a:rPr>
              <a:t>%</a:t>
            </a:r>
            <a:r>
              <a:rPr lang="ar-DZ" sz="4000" dirty="0">
                <a:latin typeface="Arabic Typesetting" panose="03020402040406030203" pitchFamily="66" charset="-78"/>
                <a:cs typeface="Arabic Typesetting" panose="03020402040406030203" pitchFamily="66" charset="-78"/>
              </a:rPr>
              <a:t>، وتعتبر الفئة العربية هي الأكثر نموا. خاصة مع تراجع الهجرة الإيجابية.  </a:t>
            </a:r>
          </a:p>
          <a:p>
            <a:pPr marL="742950" indent="-742950" algn="r" rtl="1">
              <a:buFont typeface="+mj-lt"/>
              <a:buAutoNum type="arabicPeriod" startAt="5"/>
            </a:pPr>
            <a:r>
              <a:rPr lang="ar-DZ" sz="4000" dirty="0">
                <a:highlight>
                  <a:srgbClr val="D6E387"/>
                </a:highlight>
                <a:latin typeface="Arabic Typesetting" panose="03020402040406030203" pitchFamily="66" charset="-78"/>
                <a:cs typeface="Arabic Typesetting" panose="03020402040406030203" pitchFamily="66" charset="-78"/>
              </a:rPr>
              <a:t>المخاوف الثقافية والهوية، </a:t>
            </a:r>
            <a:r>
              <a:rPr lang="ar-DZ" sz="4000" dirty="0">
                <a:latin typeface="Arabic Typesetting" panose="03020402040406030203" pitchFamily="66" charset="-78"/>
                <a:cs typeface="Arabic Typesetting" panose="03020402040406030203" pitchFamily="66" charset="-78"/>
              </a:rPr>
              <a:t>لدى الصهاينة خوف دائما من أن يذوبوا في هوية المحيط العربي والإسلامي.</a:t>
            </a:r>
          </a:p>
          <a:p>
            <a:pPr algn="r" rtl="1"/>
            <a:r>
              <a:rPr lang="ar-DZ" sz="4000" dirty="0">
                <a:latin typeface="Arabic Typesetting" panose="03020402040406030203" pitchFamily="66" charset="-78"/>
                <a:cs typeface="Arabic Typesetting" panose="03020402040406030203" pitchFamily="66" charset="-78"/>
              </a:rPr>
              <a:t>هذه العناصر الثلاثة بالخصوص ساهمت بشكل مباشر في إنهاء الوجود الصليبي في المشرق (1099-1291)   </a:t>
            </a:r>
            <a:endParaRPr lang="en-US" sz="4000" dirty="0">
              <a:latin typeface="Arabic Typesetting" panose="03020402040406030203" pitchFamily="66" charset="-78"/>
              <a:cs typeface="Arabic Typesetting" panose="03020402040406030203" pitchFamily="66" charset="-78"/>
            </a:endParaRPr>
          </a:p>
          <a:p>
            <a:endParaRPr lang="en-US" sz="4000" dirty="0">
              <a:solidFill>
                <a:srgbClr val="00B050"/>
              </a:solidFill>
            </a:endParaRPr>
          </a:p>
        </p:txBody>
      </p:sp>
    </p:spTree>
    <p:extLst>
      <p:ext uri="{BB962C8B-B14F-4D97-AF65-F5344CB8AC3E}">
        <p14:creationId xmlns:p14="http://schemas.microsoft.com/office/powerpoint/2010/main" val="1267869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1299029" y="1814292"/>
            <a:ext cx="9695543" cy="401319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algn="just" rtl="1">
              <a:lnSpc>
                <a:spcPct val="100000"/>
              </a:lnSpc>
            </a:pPr>
            <a:r>
              <a:rPr lang="ar-DZ" dirty="0">
                <a:latin typeface="Traditional Arabic" panose="02020603050405020304" pitchFamily="18" charset="-78"/>
                <a:cs typeface="Traditional Arabic" panose="02020603050405020304" pitchFamily="18" charset="-78"/>
              </a:rPr>
              <a:t>يعتبرها البعض نظرية مؤامرة قومية بيضاء يمينية متطرفة. وفقًا لهذه النظرية، يتم حاليا استبدال سكان أوروبا البيض ديموغرافيًا وثقافيًا بشعوب غير بيضاء، </a:t>
            </a:r>
            <a:r>
              <a:rPr lang="ar-DZ" dirty="0">
                <a:highlight>
                  <a:srgbClr val="00FFFF"/>
                </a:highlight>
                <a:latin typeface="Traditional Arabic" panose="02020603050405020304" pitchFamily="18" charset="-78"/>
                <a:cs typeface="Traditional Arabic" panose="02020603050405020304" pitchFamily="18" charset="-78"/>
              </a:rPr>
              <a:t>خاصة من المسلمين</a:t>
            </a:r>
            <a:r>
              <a:rPr lang="ar-DZ" dirty="0">
                <a:latin typeface="Traditional Arabic" panose="02020603050405020304" pitchFamily="18" charset="-78"/>
                <a:cs typeface="Traditional Arabic" panose="02020603050405020304" pitchFamily="18" charset="-78"/>
              </a:rPr>
              <a:t>، من خلال الهجرة الجماعية والنمو الديموغرافي. </a:t>
            </a:r>
          </a:p>
          <a:p>
            <a:pPr algn="just" rtl="1">
              <a:lnSpc>
                <a:spcPct val="100000"/>
              </a:lnSpc>
            </a:pPr>
            <a:r>
              <a:rPr lang="ar-DZ" dirty="0">
                <a:latin typeface="Traditional Arabic" panose="02020603050405020304" pitchFamily="18" charset="-78"/>
                <a:cs typeface="Traditional Arabic" panose="02020603050405020304" pitchFamily="18" charset="-78"/>
              </a:rPr>
              <a:t>لكن ما لا يقال حول هذه النظرية أن الشعوب الغربية سابقا، طبقت نظرية الاستبدال بحذافيرها وفي كثير من المناطق، نجحت في بعضها وفشلت في البعض الآخر. </a:t>
            </a:r>
            <a:endParaRPr lang="en-US" dirty="0">
              <a:latin typeface="Traditional Arabic" panose="02020603050405020304" pitchFamily="18" charset="-78"/>
              <a:cs typeface="Traditional Arabic" panose="02020603050405020304" pitchFamily="18" charset="-78"/>
            </a:endParaRPr>
          </a:p>
        </p:txBody>
      </p:sp>
      <p:sp>
        <p:nvSpPr>
          <p:cNvPr id="48" name="Title 3">
            <a:extLst>
              <a:ext uri="{FF2B5EF4-FFF2-40B4-BE49-F238E27FC236}">
                <a16:creationId xmlns:a16="http://schemas.microsoft.com/office/drawing/2014/main" id="{C36F166D-25D2-F711-C02A-78B03D4447A7}"/>
              </a:ext>
            </a:extLst>
          </p:cNvPr>
          <p:cNvSpPr txBox="1">
            <a:spLocks/>
          </p:cNvSpPr>
          <p:nvPr/>
        </p:nvSpPr>
        <p:spPr>
          <a:xfrm>
            <a:off x="1299029" y="475343"/>
            <a:ext cx="9593942" cy="703944"/>
          </a:xfrm>
          <a:prstGeom prst="rect">
            <a:avLst/>
          </a:prstGeom>
          <a:solidFill>
            <a:srgbClr val="00CC00"/>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rtl="1"/>
            <a:r>
              <a:rPr lang="ar-DZ" sz="5400" dirty="0">
                <a:latin typeface="Arabic Typesetting" panose="03020402040406030203" pitchFamily="66" charset="-78"/>
                <a:cs typeface="Arabic Typesetting" panose="03020402040406030203" pitchFamily="66" charset="-78"/>
              </a:rPr>
              <a:t>1. ماذا نقصد بالاستبدال الكبير؟</a:t>
            </a:r>
            <a:endParaRPr lang="en-US" sz="5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880617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 name="Title 3">
            <a:extLst>
              <a:ext uri="{FF2B5EF4-FFF2-40B4-BE49-F238E27FC236}">
                <a16:creationId xmlns:a16="http://schemas.microsoft.com/office/drawing/2014/main" id="{C36F166D-25D2-F711-C02A-78B03D4447A7}"/>
              </a:ext>
            </a:extLst>
          </p:cNvPr>
          <p:cNvSpPr txBox="1">
            <a:spLocks/>
          </p:cNvSpPr>
          <p:nvPr/>
        </p:nvSpPr>
        <p:spPr>
          <a:xfrm>
            <a:off x="986971" y="426355"/>
            <a:ext cx="9593942" cy="542468"/>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sz="2800" dirty="0">
                <a:highlight>
                  <a:srgbClr val="FFFF00"/>
                </a:highlight>
              </a:rPr>
              <a:t>عمليات المقاومة وتطورها والتي تعمق القلق الوجودي للكيان الصهيوني</a:t>
            </a:r>
            <a:endParaRPr lang="en-US" sz="2800" dirty="0">
              <a:highlight>
                <a:srgbClr val="FFFF00"/>
              </a:highlight>
            </a:endParaRPr>
          </a:p>
        </p:txBody>
      </p:sp>
      <p:pic>
        <p:nvPicPr>
          <p:cNvPr id="5" name="Picture 4">
            <a:extLst>
              <a:ext uri="{FF2B5EF4-FFF2-40B4-BE49-F238E27FC236}">
                <a16:creationId xmlns:a16="http://schemas.microsoft.com/office/drawing/2014/main" id="{D90F6A3E-6711-69BC-1543-CFF5A44DBC74}"/>
              </a:ext>
            </a:extLst>
          </p:cNvPr>
          <p:cNvPicPr>
            <a:picLocks noChangeAspect="1"/>
          </p:cNvPicPr>
          <p:nvPr/>
        </p:nvPicPr>
        <p:blipFill>
          <a:blip r:embed="rId3"/>
          <a:stretch>
            <a:fillRect/>
          </a:stretch>
        </p:blipFill>
        <p:spPr>
          <a:xfrm>
            <a:off x="1386115" y="968824"/>
            <a:ext cx="4397827" cy="5462822"/>
          </a:xfrm>
          <a:prstGeom prst="rect">
            <a:avLst/>
          </a:prstGeom>
        </p:spPr>
      </p:pic>
      <p:pic>
        <p:nvPicPr>
          <p:cNvPr id="6" name="Picture 5">
            <a:extLst>
              <a:ext uri="{FF2B5EF4-FFF2-40B4-BE49-F238E27FC236}">
                <a16:creationId xmlns:a16="http://schemas.microsoft.com/office/drawing/2014/main" id="{C1F0D14E-54EF-5980-7C5C-E49B65EF7471}"/>
              </a:ext>
            </a:extLst>
          </p:cNvPr>
          <p:cNvPicPr>
            <a:picLocks noChangeAspect="1"/>
          </p:cNvPicPr>
          <p:nvPr/>
        </p:nvPicPr>
        <p:blipFill>
          <a:blip r:embed="rId4"/>
          <a:stretch>
            <a:fillRect/>
          </a:stretch>
        </p:blipFill>
        <p:spPr>
          <a:xfrm>
            <a:off x="5783942" y="968824"/>
            <a:ext cx="5283200" cy="5462822"/>
          </a:xfrm>
          <a:prstGeom prst="rect">
            <a:avLst/>
          </a:prstGeom>
        </p:spPr>
      </p:pic>
    </p:spTree>
    <p:extLst>
      <p:ext uri="{BB962C8B-B14F-4D97-AF65-F5344CB8AC3E}">
        <p14:creationId xmlns:p14="http://schemas.microsoft.com/office/powerpoint/2010/main" val="2256079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 name="Title 3">
            <a:extLst>
              <a:ext uri="{FF2B5EF4-FFF2-40B4-BE49-F238E27FC236}">
                <a16:creationId xmlns:a16="http://schemas.microsoft.com/office/drawing/2014/main" id="{C36F166D-25D2-F711-C02A-78B03D4447A7}"/>
              </a:ext>
            </a:extLst>
          </p:cNvPr>
          <p:cNvSpPr txBox="1">
            <a:spLocks/>
          </p:cNvSpPr>
          <p:nvPr/>
        </p:nvSpPr>
        <p:spPr>
          <a:xfrm>
            <a:off x="508000" y="1103087"/>
            <a:ext cx="11176000" cy="492034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algn="just" rtl="1"/>
            <a:r>
              <a:rPr lang="ar-DZ" sz="4000" dirty="0">
                <a:latin typeface="Arabic Typesetting" panose="03020402040406030203" pitchFamily="66" charset="-78"/>
                <a:cs typeface="Arabic Typesetting" panose="03020402040406030203" pitchFamily="66" charset="-78"/>
              </a:rPr>
              <a:t>لا جدال في أن الكيان الصهيوني يسعى بكل الطرق إلى محو فلسطين، ويتوسع باستمرار، ويرفض عودة المهجرين، ويتعاون مع الدول العربية من أجل خنق أو ترحيل الشعب الفلسطيني خارج أرضه.</a:t>
            </a:r>
          </a:p>
          <a:p>
            <a:pPr algn="just" rtl="1"/>
            <a:r>
              <a:rPr lang="ar-DZ" sz="4000" dirty="0">
                <a:latin typeface="Arabic Typesetting" panose="03020402040406030203" pitchFamily="66" charset="-78"/>
                <a:cs typeface="Arabic Typesetting" panose="03020402040406030203" pitchFamily="66" charset="-78"/>
              </a:rPr>
              <a:t>لكن تبقى </a:t>
            </a:r>
            <a:r>
              <a:rPr lang="ar-DZ" sz="4000" dirty="0">
                <a:highlight>
                  <a:srgbClr val="00FFFF"/>
                </a:highlight>
                <a:latin typeface="Arabic Typesetting" panose="03020402040406030203" pitchFamily="66" charset="-78"/>
                <a:cs typeface="Arabic Typesetting" panose="03020402040406030203" pitchFamily="66" charset="-78"/>
              </a:rPr>
              <a:t>المقاومة المسلحة </a:t>
            </a:r>
            <a:r>
              <a:rPr lang="ar-DZ" sz="4000" dirty="0">
                <a:latin typeface="Arabic Typesetting" panose="03020402040406030203" pitchFamily="66" charset="-78"/>
                <a:cs typeface="Arabic Typesetting" panose="03020402040406030203" pitchFamily="66" charset="-78"/>
              </a:rPr>
              <a:t>الرد الأكثر جدوى من أجل وضع الكيان في حالة شك وجودي، في حين تسمح المفاوضات للكيان بتنفيذ خطته بهدوء، لذلك كلما كان الفلسطينيون أكثر ميلا للمقاومة المسلحة، وكلما استشعرت دول الجوار الخطر الحقيقي من استمرار بقاء إسرائيل كان ذلك في صالح فلسطين ويدعم استمرارها في الوجود.</a:t>
            </a:r>
          </a:p>
          <a:p>
            <a:pPr algn="just" rtl="1"/>
            <a:r>
              <a:rPr lang="ar-DZ" sz="4000" dirty="0">
                <a:latin typeface="Arabic Typesetting" panose="03020402040406030203" pitchFamily="66" charset="-78"/>
                <a:cs typeface="Arabic Typesetting" panose="03020402040406030203" pitchFamily="66" charset="-78"/>
              </a:rPr>
              <a:t>تعاظم المقاومة من سنة إلى سنة يرجح كفة بقاء فلسطين واستحالة محوها نهائيا من الموجود كما تسعى له دولة الكيان.</a:t>
            </a:r>
          </a:p>
        </p:txBody>
      </p:sp>
      <p:sp>
        <p:nvSpPr>
          <p:cNvPr id="16" name="Title 3">
            <a:extLst>
              <a:ext uri="{FF2B5EF4-FFF2-40B4-BE49-F238E27FC236}">
                <a16:creationId xmlns:a16="http://schemas.microsoft.com/office/drawing/2014/main" id="{9EC9CB43-4B86-B581-F812-8798B6B7E7DC}"/>
              </a:ext>
            </a:extLst>
          </p:cNvPr>
          <p:cNvSpPr txBox="1">
            <a:spLocks/>
          </p:cNvSpPr>
          <p:nvPr/>
        </p:nvSpPr>
        <p:spPr>
          <a:xfrm>
            <a:off x="1422398" y="399143"/>
            <a:ext cx="9593942" cy="703944"/>
          </a:xfrm>
          <a:prstGeom prst="rect">
            <a:avLst/>
          </a:prstGeom>
          <a:solidFill>
            <a:srgbClr val="00CC00"/>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sz="4000" dirty="0">
                <a:latin typeface="Arabic Typesetting" panose="03020402040406030203" pitchFamily="66" charset="-78"/>
                <a:cs typeface="Arabic Typesetting" panose="03020402040406030203" pitchFamily="66" charset="-78"/>
              </a:rPr>
              <a:t>20. هل سينجح الكيان الصهيوني في محو فلسطين</a:t>
            </a:r>
            <a:endParaRPr lang="en-US"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812371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812800" y="464463"/>
            <a:ext cx="10508343" cy="518159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algn="just" rtl="1"/>
            <a:r>
              <a:rPr lang="ar-DZ" sz="4000" dirty="0">
                <a:latin typeface="Arabic Typesetting" panose="03020402040406030203" pitchFamily="66" charset="-78"/>
                <a:cs typeface="Arabic Typesetting" panose="03020402040406030203" pitchFamily="66" charset="-78"/>
              </a:rPr>
              <a:t>هناك عنصر مهم جدا أيضا في نجاح أو عدم نجاح الكيان وهو </a:t>
            </a:r>
            <a:r>
              <a:rPr lang="ar-DZ" sz="4000" dirty="0">
                <a:highlight>
                  <a:srgbClr val="00FFFF"/>
                </a:highlight>
                <a:latin typeface="Arabic Typesetting" panose="03020402040406030203" pitchFamily="66" charset="-78"/>
                <a:cs typeface="Arabic Typesetting" panose="03020402040406030203" pitchFamily="66" charset="-78"/>
              </a:rPr>
              <a:t>توقف أو استمرار الدعم الغربي</a:t>
            </a:r>
            <a:r>
              <a:rPr lang="ar-DZ" sz="4000" dirty="0">
                <a:latin typeface="Arabic Typesetting" panose="03020402040406030203" pitchFamily="66" charset="-78"/>
                <a:cs typeface="Arabic Typesetting" panose="03020402040406030203" pitchFamily="66" charset="-78"/>
              </a:rPr>
              <a:t>، وبدون السلاح والأموال والمهاجرين، لا يمكن لهذه الدويلة أن تستمر ورأينا ذلك في الممالك الصليبية سابقا. إذا تغيرت التوازنات الدولية وعجز الغرب عن مد الكيان بما يحتاجه فإن النهاية ستكون حتمية، لأن تأسيس هذا الكيان أصلا كان كمشروع استيطاني لفائدة الغرب أصلا.</a:t>
            </a:r>
          </a:p>
          <a:p>
            <a:pPr algn="just" rtl="1"/>
            <a:r>
              <a:rPr lang="ar-DZ" sz="4000" dirty="0">
                <a:latin typeface="Arabic Typesetting" panose="03020402040406030203" pitchFamily="66" charset="-78"/>
                <a:cs typeface="Arabic Typesetting" panose="03020402040406030203" pitchFamily="66" charset="-78"/>
              </a:rPr>
              <a:t>لذلك على كل مناصر للقضية أن يعمل على أن يتوقف هذا الدعم سواء بالإقناع، عبر التواصل المباشر مع الناخبين الغربيين، أو عبر طرق أخرى تجعل هذه الدول مشغولة في أزماتها الداخلية، وحتى العمل من أجل عالم متعدد الأقطاب وليس خاضع للهيمنة الغربية كل هذا يكون في الأخير مفيدا  للقضية الفلسطينية.</a:t>
            </a:r>
          </a:p>
          <a:p>
            <a:pPr algn="just" rtl="1"/>
            <a:r>
              <a:rPr lang="ar-DZ" sz="4000" dirty="0">
                <a:latin typeface="Arabic Typesetting" panose="03020402040406030203" pitchFamily="66" charset="-78"/>
                <a:cs typeface="Arabic Typesetting" panose="03020402040406030203" pitchFamily="66" charset="-78"/>
              </a:rPr>
              <a:t>يجب أن يكون لدينا </a:t>
            </a:r>
            <a:r>
              <a:rPr lang="ar-DZ" sz="4000" dirty="0" err="1">
                <a:latin typeface="Arabic Typesetting" panose="03020402040406030203" pitchFamily="66" charset="-78"/>
                <a:cs typeface="Arabic Typesetting" panose="03020402040406030203" pitchFamily="66" charset="-78"/>
              </a:rPr>
              <a:t>ايمان</a:t>
            </a:r>
            <a:r>
              <a:rPr lang="ar-DZ" sz="4000" dirty="0">
                <a:latin typeface="Arabic Typesetting" panose="03020402040406030203" pitchFamily="66" charset="-78"/>
                <a:cs typeface="Arabic Typesetting" panose="03020402040406030203" pitchFamily="66" charset="-78"/>
              </a:rPr>
              <a:t> قاطع أن زوال إسرائيل وليس فلسطين هو الذي يجب أن يحدث، وعلينا أن نعمل على أساس هذا الإيمان، باعتبار أنه ولا حركة تحرر انهزمت عبر التاريخ. </a:t>
            </a:r>
            <a:endParaRPr lang="en-US"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547435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1197427" y="3077035"/>
            <a:ext cx="9695543" cy="144053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sz="4800" dirty="0">
                <a:solidFill>
                  <a:srgbClr val="00B050"/>
                </a:solidFill>
              </a:rPr>
              <a:t>....</a:t>
            </a:r>
            <a:endParaRPr lang="en-US" sz="4800" dirty="0">
              <a:solidFill>
                <a:srgbClr val="00B050"/>
              </a:solidFill>
            </a:endParaRPr>
          </a:p>
        </p:txBody>
      </p:sp>
      <p:sp>
        <p:nvSpPr>
          <p:cNvPr id="48" name="Title 3">
            <a:extLst>
              <a:ext uri="{FF2B5EF4-FFF2-40B4-BE49-F238E27FC236}">
                <a16:creationId xmlns:a16="http://schemas.microsoft.com/office/drawing/2014/main" id="{C36F166D-25D2-F711-C02A-78B03D4447A7}"/>
              </a:ext>
            </a:extLst>
          </p:cNvPr>
          <p:cNvSpPr txBox="1">
            <a:spLocks/>
          </p:cNvSpPr>
          <p:nvPr/>
        </p:nvSpPr>
        <p:spPr>
          <a:xfrm>
            <a:off x="1299028" y="856343"/>
            <a:ext cx="9593942" cy="70394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dirty="0"/>
              <a:t>....</a:t>
            </a:r>
            <a:endParaRPr lang="en-US" dirty="0"/>
          </a:p>
        </p:txBody>
      </p:sp>
      <p:pic>
        <p:nvPicPr>
          <p:cNvPr id="3" name="Picture 2">
            <a:extLst>
              <a:ext uri="{FF2B5EF4-FFF2-40B4-BE49-F238E27FC236}">
                <a16:creationId xmlns:a16="http://schemas.microsoft.com/office/drawing/2014/main" id="{B5E0B3C8-FDBD-1665-5755-FA68CA22B158}"/>
              </a:ext>
            </a:extLst>
          </p:cNvPr>
          <p:cNvPicPr>
            <a:picLocks noChangeAspect="1"/>
          </p:cNvPicPr>
          <p:nvPr/>
        </p:nvPicPr>
        <p:blipFill>
          <a:blip r:embed="rId2"/>
          <a:stretch>
            <a:fillRect/>
          </a:stretch>
        </p:blipFill>
        <p:spPr>
          <a:xfrm>
            <a:off x="778007" y="754743"/>
            <a:ext cx="10635984" cy="5852588"/>
          </a:xfrm>
          <a:prstGeom prst="rect">
            <a:avLst/>
          </a:prstGeom>
        </p:spPr>
      </p:pic>
    </p:spTree>
    <p:extLst>
      <p:ext uri="{BB962C8B-B14F-4D97-AF65-F5344CB8AC3E}">
        <p14:creationId xmlns:p14="http://schemas.microsoft.com/office/powerpoint/2010/main" val="4032375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1197427" y="3077035"/>
            <a:ext cx="9695543" cy="144053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sz="4800" dirty="0">
                <a:solidFill>
                  <a:srgbClr val="00B050"/>
                </a:solidFill>
              </a:rPr>
              <a:t>شكرا لكم</a:t>
            </a:r>
            <a:endParaRPr lang="en-US" sz="4800" dirty="0">
              <a:solidFill>
                <a:srgbClr val="00B050"/>
              </a:solidFill>
            </a:endParaRPr>
          </a:p>
        </p:txBody>
      </p:sp>
    </p:spTree>
    <p:extLst>
      <p:ext uri="{BB962C8B-B14F-4D97-AF65-F5344CB8AC3E}">
        <p14:creationId xmlns:p14="http://schemas.microsoft.com/office/powerpoint/2010/main" val="3539135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950685" y="1567549"/>
            <a:ext cx="10355944" cy="412205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algn="just" rtl="1"/>
            <a:r>
              <a:rPr lang="ar-DZ" sz="4000" dirty="0">
                <a:highlight>
                  <a:srgbClr val="D6E387"/>
                </a:highlight>
                <a:latin typeface="Arabic Typesetting" panose="03020402040406030203" pitchFamily="66" charset="-78"/>
                <a:cs typeface="Arabic Typesetting" panose="03020402040406030203" pitchFamily="66" charset="-78"/>
              </a:rPr>
              <a:t>الولايات المتحدة الأمريكية (1776): </a:t>
            </a:r>
            <a:r>
              <a:rPr lang="ar-DZ" sz="4000" dirty="0">
                <a:latin typeface="Arabic Typesetting" panose="03020402040406030203" pitchFamily="66" charset="-78"/>
                <a:cs typeface="Arabic Typesetting" panose="03020402040406030203" pitchFamily="66" charset="-78"/>
              </a:rPr>
              <a:t>قام المشروع الأمريكي على عملية الاستبدال الديمغرافي، حيث تم القضاء على الهنود الحمر لصالح الرجل الأبيض الأوروبي. وكان للأمريكان أيضا نفس الحجج التوراتية، وأنهم شعب مختار وغير ذلك من التبريرات.</a:t>
            </a:r>
          </a:p>
          <a:p>
            <a:pPr algn="just" rtl="1"/>
            <a:r>
              <a:rPr lang="ar-DZ" sz="4000" dirty="0">
                <a:highlight>
                  <a:srgbClr val="D6E387"/>
                </a:highlight>
                <a:latin typeface="Arabic Typesetting" panose="03020402040406030203" pitchFamily="66" charset="-78"/>
                <a:cs typeface="Arabic Typesetting" panose="03020402040406030203" pitchFamily="66" charset="-78"/>
              </a:rPr>
              <a:t>أستراليا (1901): </a:t>
            </a:r>
            <a:r>
              <a:rPr lang="ar-DZ" sz="4000" dirty="0">
                <a:latin typeface="Arabic Typesetting" panose="03020402040406030203" pitchFamily="66" charset="-78"/>
                <a:cs typeface="Arabic Typesetting" panose="03020402040406030203" pitchFamily="66" charset="-78"/>
              </a:rPr>
              <a:t>قامت أستراليا أيضا على فكرة الاستبدال الديمغرافي للسكان الأصليين. طبقت أستراليا سياسة "</a:t>
            </a:r>
            <a:r>
              <a:rPr lang="en-GB" sz="4000" dirty="0">
                <a:highlight>
                  <a:srgbClr val="00FFFF"/>
                </a:highlight>
                <a:latin typeface="Arabic Typesetting" panose="03020402040406030203" pitchFamily="66" charset="-78"/>
                <a:cs typeface="Arabic Typesetting" panose="03020402040406030203" pitchFamily="66" charset="-78"/>
              </a:rPr>
              <a:t>Stolen Generations</a:t>
            </a:r>
            <a:r>
              <a:rPr lang="ar-DZ" sz="4000" dirty="0">
                <a:latin typeface="Arabic Typesetting" panose="03020402040406030203" pitchFamily="66" charset="-78"/>
                <a:cs typeface="Arabic Typesetting" panose="03020402040406030203" pitchFamily="66" charset="-78"/>
              </a:rPr>
              <a:t>"، الأجيال المسروقة التي كانت تقوم على سرقة أطفال السكان الأصليين وتحويلهم إلى العائلات البيضاء، في إطار عملية تسريع اندثار هؤلاء السكان. </a:t>
            </a:r>
            <a:endParaRPr lang="en-US" sz="4000" dirty="0">
              <a:latin typeface="Arabic Typesetting" panose="03020402040406030203" pitchFamily="66" charset="-78"/>
              <a:cs typeface="Arabic Typesetting" panose="03020402040406030203" pitchFamily="66" charset="-78"/>
            </a:endParaRPr>
          </a:p>
        </p:txBody>
      </p:sp>
      <p:sp>
        <p:nvSpPr>
          <p:cNvPr id="48" name="Title 3">
            <a:extLst>
              <a:ext uri="{FF2B5EF4-FFF2-40B4-BE49-F238E27FC236}">
                <a16:creationId xmlns:a16="http://schemas.microsoft.com/office/drawing/2014/main" id="{C36F166D-25D2-F711-C02A-78B03D4447A7}"/>
              </a:ext>
            </a:extLst>
          </p:cNvPr>
          <p:cNvSpPr txBox="1">
            <a:spLocks/>
          </p:cNvSpPr>
          <p:nvPr/>
        </p:nvSpPr>
        <p:spPr>
          <a:xfrm>
            <a:off x="950685" y="395514"/>
            <a:ext cx="9593942" cy="703944"/>
          </a:xfrm>
          <a:prstGeom prst="rect">
            <a:avLst/>
          </a:prstGeom>
          <a:solidFill>
            <a:srgbClr val="00CC00"/>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rtl="1"/>
            <a:r>
              <a:rPr lang="ar-DZ" sz="4400" dirty="0">
                <a:latin typeface="Arabic Typesetting" panose="03020402040406030203" pitchFamily="66" charset="-78"/>
                <a:cs typeface="Arabic Typesetting" panose="03020402040406030203" pitchFamily="66" charset="-78"/>
              </a:rPr>
              <a:t>2. المشاريع الاستيطانية التي اعتمدت مبدأ الاستبدال القرنين 18 و19 </a:t>
            </a:r>
            <a:endParaRPr lang="en-US" sz="4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455533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841830" y="696684"/>
            <a:ext cx="10537370" cy="505097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marL="571500" indent="-571500" algn="just" rtl="1">
              <a:buFont typeface="Arial" panose="020B0604020202020204" pitchFamily="34" charset="0"/>
              <a:buChar char="•"/>
            </a:pPr>
            <a:r>
              <a:rPr lang="ar-DZ" sz="4000" dirty="0">
                <a:highlight>
                  <a:srgbClr val="D6E387"/>
                </a:highlight>
                <a:latin typeface="Arabic Typesetting" panose="03020402040406030203" pitchFamily="66" charset="-78"/>
                <a:cs typeface="Arabic Typesetting" panose="03020402040406030203" pitchFamily="66" charset="-78"/>
              </a:rPr>
              <a:t>جنوب إفريقيا(القرن 17 حتى 1994): </a:t>
            </a:r>
            <a:r>
              <a:rPr lang="ar-DZ" sz="4000" dirty="0">
                <a:latin typeface="Arabic Typesetting" panose="03020402040406030203" pitchFamily="66" charset="-78"/>
                <a:cs typeface="Arabic Typesetting" panose="03020402040406030203" pitchFamily="66" charset="-78"/>
              </a:rPr>
              <a:t>كانت التجربة الجنوب أفريقية تجربة استيطانية أوروبية بدأت في القرن السابع عشر. كان الهدف الرئيسي من هذه الاستيطان هو الحصول على الموارد الطبيعية، مثل الذهب والفضة. تم تطبيق سياسة فصل الأعراق الرسمية في عام </a:t>
            </a:r>
            <a:r>
              <a:rPr lang="ar-DZ" sz="4000" dirty="0">
                <a:highlight>
                  <a:srgbClr val="00FFFF"/>
                </a:highlight>
                <a:latin typeface="Arabic Typesetting" panose="03020402040406030203" pitchFamily="66" charset="-78"/>
                <a:cs typeface="Arabic Typesetting" panose="03020402040406030203" pitchFamily="66" charset="-78"/>
              </a:rPr>
              <a:t>1948</a:t>
            </a:r>
            <a:r>
              <a:rPr lang="ar-DZ" sz="4000" dirty="0">
                <a:latin typeface="Arabic Typesetting" panose="03020402040406030203" pitchFamily="66" charset="-78"/>
                <a:cs typeface="Arabic Typesetting" panose="03020402040406030203" pitchFamily="66" charset="-78"/>
              </a:rPr>
              <a:t>، حيث تم تقسيم السكان إلى فئات عرقية مختلفة وتم تطبيق قوانين تمييزية تفضل الأفريكانرز (الهولنديون الأفريكان) والأوروبيين البيض. فشلت تجربة الاستبدال في النهاية. </a:t>
            </a:r>
          </a:p>
          <a:p>
            <a:pPr marL="571500" indent="-571500" algn="just" rtl="1">
              <a:buFont typeface="Arial" panose="020B0604020202020204" pitchFamily="34" charset="0"/>
              <a:buChar char="•"/>
            </a:pPr>
            <a:r>
              <a:rPr lang="ar-DZ" sz="4000" dirty="0">
                <a:highlight>
                  <a:srgbClr val="D6E387"/>
                </a:highlight>
                <a:latin typeface="Arabic Typesetting" panose="03020402040406030203" pitchFamily="66" charset="-78"/>
                <a:cs typeface="Arabic Typesetting" panose="03020402040406030203" pitchFamily="66" charset="-78"/>
              </a:rPr>
              <a:t>الجزائر (1830-1962): </a:t>
            </a:r>
            <a:r>
              <a:rPr lang="ar-DZ" sz="4000" dirty="0">
                <a:latin typeface="Arabic Typesetting" panose="03020402040406030203" pitchFamily="66" charset="-78"/>
                <a:cs typeface="Arabic Typesetting" panose="03020402040406030203" pitchFamily="66" charset="-78"/>
              </a:rPr>
              <a:t>بدأت فرنسا في احتلال الجزائر، ثم تحول هذا الاحتلال إلى الحاق كامل بالوطن الأم، وتم إلغاء الجزائر من الوجود، وتم جلب كتلة بشرية مهمة (أكثر من مليون شخص) من أجل ترسيخ الاستبدال، لكن بعد ثورات وحروب دامية، تم إفشال عملية الاستيطان في الجزائر واستقلت الجزائر.  </a:t>
            </a:r>
          </a:p>
        </p:txBody>
      </p:sp>
    </p:spTree>
    <p:extLst>
      <p:ext uri="{BB962C8B-B14F-4D97-AF65-F5344CB8AC3E}">
        <p14:creationId xmlns:p14="http://schemas.microsoft.com/office/powerpoint/2010/main" val="1423025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856343" y="1347631"/>
            <a:ext cx="10377713" cy="489351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algn="just" rtl="1"/>
            <a:r>
              <a:rPr lang="ar-DZ" sz="4000" dirty="0">
                <a:latin typeface="Arabic Typesetting" panose="03020402040406030203" pitchFamily="66" charset="-78"/>
                <a:cs typeface="Arabic Typesetting" panose="03020402040406030203" pitchFamily="66" charset="-78"/>
              </a:rPr>
              <a:t>لم تكن فلسطين هي الخيار المفضل في البداية، نظر لأن الحركة الصهيونية كانت حركة علمانية في الأساس، ولذلك البعد الديني لم يكن المؤثر الأساسي في انبثاق هذا المشروع.</a:t>
            </a:r>
          </a:p>
          <a:p>
            <a:pPr algn="just" rtl="1"/>
            <a:r>
              <a:rPr lang="ar-DZ" sz="4000" dirty="0">
                <a:latin typeface="Arabic Typesetting" panose="03020402040406030203" pitchFamily="66" charset="-78"/>
                <a:cs typeface="Arabic Typesetting" panose="03020402040406030203" pitchFamily="66" charset="-78"/>
              </a:rPr>
              <a:t>إسرائيل فكرة ظهرت في سياق الثورة الصناعية والتحول الرأسمالي في أوروبا، وبداية الظاهرة الاستعمارية للعالم، حيث أرادت كتل بشرية معينة الانتقال من أوروبا إلى باقي العالم. وفي الغالب كانت أوروبا تتخلص من البطالين والمجرمين.</a:t>
            </a:r>
            <a:endParaRPr lang="en-GB" sz="4000" dirty="0">
              <a:latin typeface="Arabic Typesetting" panose="03020402040406030203" pitchFamily="66" charset="-78"/>
              <a:cs typeface="Arabic Typesetting" panose="03020402040406030203" pitchFamily="66" charset="-78"/>
            </a:endParaRPr>
          </a:p>
          <a:p>
            <a:pPr algn="just" rtl="1"/>
            <a:r>
              <a:rPr lang="ar-DZ" sz="4000" dirty="0">
                <a:latin typeface="Arabic Typesetting" panose="03020402040406030203" pitchFamily="66" charset="-78"/>
                <a:cs typeface="Arabic Typesetting" panose="03020402040406030203" pitchFamily="66" charset="-78"/>
              </a:rPr>
              <a:t>عكس ما هو موجود في المخيال الشعبي العربي إسرائيل لم تأسس بفضل الدافع الديني بل الاقتصادي والأيديولوجي. لان الهدف كان دولة للشعب اليهودي وليس دولة يهودية، لاحقا فقط  بدأ يتصاعد الدور الديني</a:t>
            </a:r>
            <a:endParaRPr lang="en-US" sz="4000" dirty="0">
              <a:latin typeface="Arabic Typesetting" panose="03020402040406030203" pitchFamily="66" charset="-78"/>
              <a:cs typeface="Arabic Typesetting" panose="03020402040406030203" pitchFamily="66" charset="-78"/>
            </a:endParaRPr>
          </a:p>
        </p:txBody>
      </p:sp>
      <p:sp>
        <p:nvSpPr>
          <p:cNvPr id="48" name="Title 3">
            <a:extLst>
              <a:ext uri="{FF2B5EF4-FFF2-40B4-BE49-F238E27FC236}">
                <a16:creationId xmlns:a16="http://schemas.microsoft.com/office/drawing/2014/main" id="{C36F166D-25D2-F711-C02A-78B03D4447A7}"/>
              </a:ext>
            </a:extLst>
          </p:cNvPr>
          <p:cNvSpPr txBox="1">
            <a:spLocks/>
          </p:cNvSpPr>
          <p:nvPr/>
        </p:nvSpPr>
        <p:spPr>
          <a:xfrm>
            <a:off x="1299029" y="406400"/>
            <a:ext cx="9593942" cy="703944"/>
          </a:xfrm>
          <a:prstGeom prst="rect">
            <a:avLst/>
          </a:prstGeom>
          <a:solidFill>
            <a:srgbClr val="00CC00"/>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sz="4400" dirty="0">
                <a:latin typeface="Arabic Typesetting" panose="03020402040406030203" pitchFamily="66" charset="-78"/>
                <a:cs typeface="Arabic Typesetting" panose="03020402040406030203" pitchFamily="66" charset="-78"/>
              </a:rPr>
              <a:t>3. كيف ظهرت فكرة وطن قومي لليهود</a:t>
            </a:r>
            <a:endParaRPr lang="en-US" sz="4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662701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1248227" y="1832851"/>
            <a:ext cx="9695543" cy="144053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endParaRPr lang="en-US" sz="4800" dirty="0">
              <a:solidFill>
                <a:srgbClr val="00B050"/>
              </a:solidFill>
            </a:endParaRPr>
          </a:p>
        </p:txBody>
      </p:sp>
      <p:sp>
        <p:nvSpPr>
          <p:cNvPr id="2" name="Title 3">
            <a:extLst>
              <a:ext uri="{FF2B5EF4-FFF2-40B4-BE49-F238E27FC236}">
                <a16:creationId xmlns:a16="http://schemas.microsoft.com/office/drawing/2014/main" id="{34A552A5-5F45-7C1C-6642-C58EC9B60F32}"/>
              </a:ext>
            </a:extLst>
          </p:cNvPr>
          <p:cNvSpPr txBox="1">
            <a:spLocks/>
          </p:cNvSpPr>
          <p:nvPr/>
        </p:nvSpPr>
        <p:spPr>
          <a:xfrm>
            <a:off x="4397829" y="924871"/>
            <a:ext cx="6545942" cy="531948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algn="just" rtl="1"/>
            <a:r>
              <a:rPr lang="ar-DZ" sz="4000" dirty="0">
                <a:latin typeface="Arabic Typesetting" panose="03020402040406030203" pitchFamily="66" charset="-78"/>
                <a:cs typeface="Arabic Typesetting" panose="03020402040406030203" pitchFamily="66" charset="-78"/>
              </a:rPr>
              <a:t>كان تيودور هرتزل، صحفي نمساوي، أول من اقترح إنشاء دولة لليهود. في عام 1896، نشر هرتزل كتابه </a:t>
            </a:r>
            <a:r>
              <a:rPr lang="ar-DZ" sz="4000" dirty="0">
                <a:highlight>
                  <a:srgbClr val="00FFFF"/>
                </a:highlight>
                <a:latin typeface="Arabic Typesetting" panose="03020402040406030203" pitchFamily="66" charset="-78"/>
                <a:cs typeface="Arabic Typesetting" panose="03020402040406030203" pitchFamily="66" charset="-78"/>
              </a:rPr>
              <a:t>"دولة اليهود"، </a:t>
            </a:r>
            <a:r>
              <a:rPr lang="ar-DZ" sz="4000" dirty="0">
                <a:latin typeface="Arabic Typesetting" panose="03020402040406030203" pitchFamily="66" charset="-78"/>
                <a:cs typeface="Arabic Typesetting" panose="03020402040406030203" pitchFamily="66" charset="-78"/>
              </a:rPr>
              <a:t>الذي قدم فيه خطته لإنشاء وطن قومي لليهود بسبب استحالة اندماجهم في البلدان التي هم فيها.</a:t>
            </a:r>
            <a:r>
              <a:rPr lang="fr-FR" sz="4000" dirty="0">
                <a:latin typeface="Arabic Typesetting" panose="03020402040406030203" pitchFamily="66" charset="-78"/>
                <a:cs typeface="Arabic Typesetting" panose="03020402040406030203" pitchFamily="66" charset="-78"/>
              </a:rPr>
              <a:t> </a:t>
            </a:r>
          </a:p>
          <a:p>
            <a:pPr algn="just" rtl="1"/>
            <a:r>
              <a:rPr lang="ar-DZ" sz="4000" dirty="0">
                <a:latin typeface="Arabic Typesetting" panose="03020402040406030203" pitchFamily="66" charset="-78"/>
                <a:cs typeface="Arabic Typesetting" panose="03020402040406030203" pitchFamily="66" charset="-78"/>
              </a:rPr>
              <a:t>يقول في كتابه الشهير "طريقتنا الوحيدة (لتخليص اليهود مما هم فيه) هي تنظيم رحيل اليهود بالتعاون مع بقية العالم. يجب </a:t>
            </a:r>
            <a:r>
              <a:rPr lang="ar-DZ" sz="4000" dirty="0">
                <a:highlight>
                  <a:srgbClr val="00FFFF"/>
                </a:highlight>
                <a:latin typeface="Arabic Typesetting" panose="03020402040406030203" pitchFamily="66" charset="-78"/>
                <a:cs typeface="Arabic Typesetting" panose="03020402040406030203" pitchFamily="66" charset="-78"/>
              </a:rPr>
              <a:t>علينا إنشاء دولة يهودية، سواء في فلسطين أو في أي مكان آخر</a:t>
            </a:r>
            <a:r>
              <a:rPr lang="ar-DZ" sz="4000" dirty="0">
                <a:latin typeface="Arabic Typesetting" panose="03020402040406030203" pitchFamily="66" charset="-78"/>
                <a:cs typeface="Arabic Typesetting" panose="03020402040406030203" pitchFamily="66" charset="-78"/>
              </a:rPr>
              <a:t>. سيكون إنشاء هذه الدولة نعمة عظيمة ليس فقط لليهود، ولكن أيضا للعالم بأسره.”</a:t>
            </a:r>
            <a:r>
              <a:rPr lang="fr-FR" sz="4000" dirty="0">
                <a:latin typeface="Arabic Typesetting" panose="03020402040406030203" pitchFamily="66" charset="-78"/>
                <a:cs typeface="Arabic Typesetting" panose="03020402040406030203" pitchFamily="66" charset="-78"/>
              </a:rPr>
              <a:t> </a:t>
            </a:r>
            <a:endParaRPr lang="ar-DZ" sz="4000" dirty="0">
              <a:latin typeface="Arabic Typesetting" panose="03020402040406030203" pitchFamily="66" charset="-78"/>
              <a:cs typeface="Arabic Typesetting" panose="03020402040406030203" pitchFamily="66" charset="-78"/>
            </a:endParaRPr>
          </a:p>
          <a:p>
            <a:pPr algn="just" rtl="1"/>
            <a:endParaRPr lang="en-US" sz="4000" dirty="0">
              <a:latin typeface="Arabic Typesetting" panose="03020402040406030203" pitchFamily="66" charset="-78"/>
              <a:cs typeface="Arabic Typesetting" panose="03020402040406030203" pitchFamily="66" charset="-78"/>
            </a:endParaRPr>
          </a:p>
        </p:txBody>
      </p:sp>
      <p:pic>
        <p:nvPicPr>
          <p:cNvPr id="4" name="Picture 3">
            <a:extLst>
              <a:ext uri="{FF2B5EF4-FFF2-40B4-BE49-F238E27FC236}">
                <a16:creationId xmlns:a16="http://schemas.microsoft.com/office/drawing/2014/main" id="{401C2DEF-55EA-C02E-831B-FC48DED5B38D}"/>
              </a:ext>
            </a:extLst>
          </p:cNvPr>
          <p:cNvPicPr>
            <a:picLocks noChangeAspect="1"/>
          </p:cNvPicPr>
          <p:nvPr/>
        </p:nvPicPr>
        <p:blipFill>
          <a:blip r:embed="rId2"/>
          <a:stretch>
            <a:fillRect/>
          </a:stretch>
        </p:blipFill>
        <p:spPr>
          <a:xfrm>
            <a:off x="369682" y="924871"/>
            <a:ext cx="3781404" cy="5319486"/>
          </a:xfrm>
          <a:prstGeom prst="rect">
            <a:avLst/>
          </a:prstGeom>
        </p:spPr>
      </p:pic>
    </p:spTree>
    <p:extLst>
      <p:ext uri="{BB962C8B-B14F-4D97-AF65-F5344CB8AC3E}">
        <p14:creationId xmlns:p14="http://schemas.microsoft.com/office/powerpoint/2010/main" val="2618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783771" y="1319712"/>
            <a:ext cx="10370094" cy="509560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algn="just" rtl="1">
              <a:buFont typeface="+mj-lt"/>
              <a:buAutoNum type="arabicPeriod"/>
            </a:pPr>
            <a:r>
              <a:rPr lang="ar-DZ" sz="4000" i="0" dirty="0">
                <a:effectLst/>
                <a:highlight>
                  <a:srgbClr val="FFFF00"/>
                </a:highlight>
                <a:latin typeface="Arabic Typesetting" panose="03020402040406030203" pitchFamily="66" charset="-78"/>
                <a:cs typeface="Arabic Typesetting" panose="03020402040406030203" pitchFamily="66" charset="-78"/>
              </a:rPr>
              <a:t>أوغندا: </a:t>
            </a:r>
            <a:r>
              <a:rPr lang="ar-DZ" sz="4000" i="0" dirty="0">
                <a:effectLst/>
                <a:latin typeface="Arabic Typesetting" panose="03020402040406030203" pitchFamily="66" charset="-78"/>
                <a:cs typeface="Arabic Typesetting" panose="03020402040406030203" pitchFamily="66" charset="-78"/>
              </a:rPr>
              <a:t>في عام 1903، طرح الصحفي البريطاني إدوارد ستانلي فكرة إنشاء وطن قومي لليهود في منطقة شرق أفريقيا، تحديدًا في أوغندا.</a:t>
            </a:r>
          </a:p>
          <a:p>
            <a:pPr algn="just" rtl="1">
              <a:buFont typeface="+mj-lt"/>
              <a:buAutoNum type="arabicPeriod"/>
            </a:pPr>
            <a:r>
              <a:rPr lang="ar-DZ" sz="4000" i="0" dirty="0">
                <a:solidFill>
                  <a:srgbClr val="000000"/>
                </a:solidFill>
                <a:effectLst/>
                <a:highlight>
                  <a:srgbClr val="FFFF00"/>
                </a:highlight>
                <a:latin typeface="Arabic Typesetting" panose="03020402040406030203" pitchFamily="66" charset="-78"/>
                <a:cs typeface="Arabic Typesetting" panose="03020402040406030203" pitchFamily="66" charset="-78"/>
              </a:rPr>
              <a:t>الأرجنتين: </a:t>
            </a:r>
            <a:r>
              <a:rPr lang="ar-DZ" sz="4000" i="0" dirty="0">
                <a:solidFill>
                  <a:srgbClr val="000000"/>
                </a:solidFill>
                <a:effectLst/>
                <a:latin typeface="Arabic Typesetting" panose="03020402040406030203" pitchFamily="66" charset="-78"/>
                <a:cs typeface="Arabic Typesetting" panose="03020402040406030203" pitchFamily="66" charset="-78"/>
              </a:rPr>
              <a:t>تم طرح فكرة إقامة وطن لليهود في منطقة باتاغونيا في جنوب الأرجنتين في أوائل القرن العشرين.</a:t>
            </a:r>
          </a:p>
          <a:p>
            <a:pPr algn="just" rtl="1">
              <a:buFont typeface="+mj-lt"/>
              <a:buAutoNum type="arabicPeriod"/>
            </a:pPr>
            <a:r>
              <a:rPr lang="ar-DZ" sz="4000" i="0" dirty="0">
                <a:solidFill>
                  <a:srgbClr val="000000"/>
                </a:solidFill>
                <a:effectLst/>
                <a:highlight>
                  <a:srgbClr val="FFFF00"/>
                </a:highlight>
                <a:latin typeface="Arabic Typesetting" panose="03020402040406030203" pitchFamily="66" charset="-78"/>
                <a:cs typeface="Arabic Typesetting" panose="03020402040406030203" pitchFamily="66" charset="-78"/>
              </a:rPr>
              <a:t>أستراليا: </a:t>
            </a:r>
            <a:r>
              <a:rPr lang="ar-DZ" sz="4000" i="0" dirty="0">
                <a:solidFill>
                  <a:srgbClr val="000000"/>
                </a:solidFill>
                <a:effectLst/>
                <a:latin typeface="Arabic Typesetting" panose="03020402040406030203" pitchFamily="66" charset="-78"/>
                <a:cs typeface="Arabic Typesetting" panose="03020402040406030203" pitchFamily="66" charset="-78"/>
              </a:rPr>
              <a:t>اقتُرِحَ شمال غرب أستراليا كوطن قومي محتمل لليهود في بداية القرن العشرين.</a:t>
            </a:r>
          </a:p>
          <a:p>
            <a:pPr algn="just" rtl="1">
              <a:buFont typeface="+mj-lt"/>
              <a:buAutoNum type="arabicPeriod"/>
            </a:pPr>
            <a:r>
              <a:rPr lang="ar-DZ" sz="4000" i="0" dirty="0">
                <a:solidFill>
                  <a:srgbClr val="000000"/>
                </a:solidFill>
                <a:effectLst/>
                <a:highlight>
                  <a:srgbClr val="FFFF00"/>
                </a:highlight>
                <a:latin typeface="Arabic Typesetting" panose="03020402040406030203" pitchFamily="66" charset="-78"/>
                <a:cs typeface="Arabic Typesetting" panose="03020402040406030203" pitchFamily="66" charset="-78"/>
              </a:rPr>
              <a:t>أنغولا: </a:t>
            </a:r>
            <a:r>
              <a:rPr lang="ar-DZ" sz="4000" i="0" dirty="0">
                <a:solidFill>
                  <a:srgbClr val="000000"/>
                </a:solidFill>
                <a:effectLst/>
                <a:latin typeface="Arabic Typesetting" panose="03020402040406030203" pitchFamily="66" charset="-78"/>
                <a:cs typeface="Arabic Typesetting" panose="03020402040406030203" pitchFamily="66" charset="-78"/>
              </a:rPr>
              <a:t>طُرِحَت فكرة إقامة إسرائيل في أنغولا كبديل عن فلسطين من قبل حركة الهجرة اليهودية في بداية القرن العشرين.</a:t>
            </a:r>
          </a:p>
          <a:p>
            <a:pPr algn="just" rtl="1">
              <a:buFont typeface="+mj-lt"/>
              <a:buAutoNum type="arabicPeriod"/>
            </a:pPr>
            <a:r>
              <a:rPr lang="ar-DZ" sz="4000" i="0" dirty="0">
                <a:solidFill>
                  <a:srgbClr val="000000"/>
                </a:solidFill>
                <a:effectLst/>
                <a:highlight>
                  <a:srgbClr val="FFFF00"/>
                </a:highlight>
                <a:latin typeface="Arabic Typesetting" panose="03020402040406030203" pitchFamily="66" charset="-78"/>
                <a:cs typeface="Arabic Typesetting" panose="03020402040406030203" pitchFamily="66" charset="-78"/>
              </a:rPr>
              <a:t>بوليفيا: </a:t>
            </a:r>
            <a:r>
              <a:rPr lang="ar-DZ" sz="4000" i="0" dirty="0">
                <a:solidFill>
                  <a:srgbClr val="000000"/>
                </a:solidFill>
                <a:effectLst/>
                <a:latin typeface="Arabic Typesetting" panose="03020402040406030203" pitchFamily="66" charset="-78"/>
                <a:cs typeface="Arabic Typesetting" panose="03020402040406030203" pitchFamily="66" charset="-78"/>
              </a:rPr>
              <a:t>تم طَرْح مشروع لإقامة وطن قومي يهودي في بوليفيا من قبل إسحاق شتاينبرغ عام 1891.</a:t>
            </a:r>
          </a:p>
          <a:p>
            <a:pPr algn="just"/>
            <a:endParaRPr lang="en-US" sz="6000" dirty="0">
              <a:solidFill>
                <a:srgbClr val="00B050"/>
              </a:solidFill>
              <a:latin typeface="Arabic Typesetting" panose="03020402040406030203" pitchFamily="66" charset="-78"/>
              <a:cs typeface="Arabic Typesetting" panose="03020402040406030203" pitchFamily="66" charset="-78"/>
            </a:endParaRPr>
          </a:p>
        </p:txBody>
      </p:sp>
      <p:sp>
        <p:nvSpPr>
          <p:cNvPr id="48" name="Title 3">
            <a:extLst>
              <a:ext uri="{FF2B5EF4-FFF2-40B4-BE49-F238E27FC236}">
                <a16:creationId xmlns:a16="http://schemas.microsoft.com/office/drawing/2014/main" id="{C36F166D-25D2-F711-C02A-78B03D4447A7}"/>
              </a:ext>
            </a:extLst>
          </p:cNvPr>
          <p:cNvSpPr txBox="1">
            <a:spLocks/>
          </p:cNvSpPr>
          <p:nvPr/>
        </p:nvSpPr>
        <p:spPr>
          <a:xfrm>
            <a:off x="1299029" y="442684"/>
            <a:ext cx="9593942" cy="703944"/>
          </a:xfrm>
          <a:prstGeom prst="rect">
            <a:avLst/>
          </a:prstGeom>
          <a:solidFill>
            <a:srgbClr val="00CC00"/>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rtl="1"/>
            <a:r>
              <a:rPr lang="ar-DZ" sz="4000" dirty="0">
                <a:latin typeface="Arabic Typesetting" panose="03020402040406030203" pitchFamily="66" charset="-78"/>
                <a:cs typeface="Arabic Typesetting" panose="03020402040406030203" pitchFamily="66" charset="-78"/>
              </a:rPr>
              <a:t>4. الأوطان البديلة لدولة اليهود قبل أن يستقر الخيار على فسلطين</a:t>
            </a:r>
            <a:r>
              <a:rPr lang="en-GB" sz="4000" dirty="0">
                <a:latin typeface="Arabic Typesetting" panose="03020402040406030203" pitchFamily="66" charset="-78"/>
                <a:cs typeface="Arabic Typesetting" panose="03020402040406030203" pitchFamily="66" charset="-78"/>
              </a:rPr>
              <a:t>.</a:t>
            </a:r>
            <a:endParaRPr lang="en-US"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301136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3">
            <a:extLst>
              <a:ext uri="{FF2B5EF4-FFF2-40B4-BE49-F238E27FC236}">
                <a16:creationId xmlns:a16="http://schemas.microsoft.com/office/drawing/2014/main" id="{F2102251-AC92-517D-24CB-52C8EA6230C6}"/>
              </a:ext>
            </a:extLst>
          </p:cNvPr>
          <p:cNvSpPr txBox="1">
            <a:spLocks/>
          </p:cNvSpPr>
          <p:nvPr/>
        </p:nvSpPr>
        <p:spPr>
          <a:xfrm>
            <a:off x="674914" y="1023259"/>
            <a:ext cx="10747830" cy="515257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marL="571500" indent="-571500" algn="just" rtl="1">
              <a:buFont typeface="Arial" panose="020B0604020202020204" pitchFamily="34" charset="0"/>
              <a:buChar char="•"/>
            </a:pPr>
            <a:r>
              <a:rPr lang="ar-DZ" dirty="0">
                <a:highlight>
                  <a:srgbClr val="D6E387"/>
                </a:highlight>
                <a:latin typeface="Arabic Typesetting" panose="03020402040406030203" pitchFamily="66" charset="-78"/>
                <a:cs typeface="Arabic Typesetting" panose="03020402040406030203" pitchFamily="66" charset="-78"/>
              </a:rPr>
              <a:t>الحكم العثماني (1516-1917) </a:t>
            </a:r>
            <a:r>
              <a:rPr lang="ar-DZ" dirty="0">
                <a:latin typeface="Arabic Typesetting" panose="03020402040406030203" pitchFamily="66" charset="-78"/>
                <a:cs typeface="Arabic Typesetting" panose="03020402040406030203" pitchFamily="66" charset="-78"/>
              </a:rPr>
              <a:t>فلسطين تحت السلطة العثمانية إلى غاية نهاية الحرب العالمية الأولى لتنتقل الى السلطة البريطانية، </a:t>
            </a:r>
          </a:p>
          <a:p>
            <a:pPr marL="571500" indent="-571500" algn="just" rtl="1">
              <a:buFont typeface="Arial" panose="020B0604020202020204" pitchFamily="34" charset="0"/>
              <a:buChar char="•"/>
            </a:pPr>
            <a:r>
              <a:rPr lang="ar-DZ" dirty="0">
                <a:highlight>
                  <a:srgbClr val="D6E387"/>
                </a:highlight>
                <a:latin typeface="Arabic Typesetting" panose="03020402040406030203" pitchFamily="66" charset="-78"/>
                <a:cs typeface="Arabic Typesetting" panose="03020402040406030203" pitchFamily="66" charset="-78"/>
              </a:rPr>
              <a:t>الانتداب البريطاني (1917-1948): </a:t>
            </a:r>
            <a:r>
              <a:rPr lang="ar-DZ" dirty="0">
                <a:latin typeface="Arabic Typesetting" panose="03020402040406030203" pitchFamily="66" charset="-78"/>
                <a:cs typeface="Arabic Typesetting" panose="03020402040406030203" pitchFamily="66" charset="-78"/>
              </a:rPr>
              <a:t>سيطرت بريطانيا على فلسطين في 1917، إبان الحرب العالمية الأولى وانهزام ثم تفتت الدولة العثمانية، تم صدر قرار الانتداب عام 1922 من عصبة الأمم، وبقيت هناك حتى ماي  1948 بعد صدور قرار التقسيم، وانسحبت عمدا قبل الوقت المحدد قانونا.   </a:t>
            </a:r>
          </a:p>
          <a:p>
            <a:pPr marL="571500" indent="-571500" algn="just" rtl="1">
              <a:buFont typeface="Arial" panose="020B0604020202020204" pitchFamily="34" charset="0"/>
              <a:buChar char="•"/>
            </a:pPr>
            <a:r>
              <a:rPr lang="ar-DZ" dirty="0">
                <a:highlight>
                  <a:srgbClr val="D6E387"/>
                </a:highlight>
                <a:latin typeface="Arabic Typesetting" panose="03020402040406030203" pitchFamily="66" charset="-78"/>
                <a:cs typeface="Arabic Typesetting" panose="03020402040406030203" pitchFamily="66" charset="-78"/>
              </a:rPr>
              <a:t>قرار الأمم المتحدة بتقسيم فلسطين </a:t>
            </a:r>
            <a:r>
              <a:rPr lang="ar-DZ" dirty="0">
                <a:latin typeface="Arabic Typesetting" panose="03020402040406030203" pitchFamily="66" charset="-78"/>
                <a:cs typeface="Arabic Typesetting" panose="03020402040406030203" pitchFamily="66" charset="-78"/>
              </a:rPr>
              <a:t>بين الصهاينة والعرب ويعتبر أهم قرار في التاريخ السياسي الفلسطيني.</a:t>
            </a:r>
          </a:p>
          <a:p>
            <a:pPr marL="571500" indent="-571500" algn="just" rtl="1">
              <a:buFont typeface="Arial" panose="020B0604020202020204" pitchFamily="34" charset="0"/>
              <a:buChar char="•"/>
            </a:pPr>
            <a:r>
              <a:rPr lang="ar-DZ" dirty="0">
                <a:highlight>
                  <a:srgbClr val="D6E387"/>
                </a:highlight>
                <a:latin typeface="Arabic Typesetting" panose="03020402040406030203" pitchFamily="66" charset="-78"/>
                <a:cs typeface="Arabic Typesetting" panose="03020402040406030203" pitchFamily="66" charset="-78"/>
              </a:rPr>
              <a:t>تأسيس دولة الكيان والصراع العربي الصهيوني (1948--) </a:t>
            </a:r>
            <a:r>
              <a:rPr lang="ar-DZ" dirty="0">
                <a:latin typeface="Arabic Typesetting" panose="03020402040406030203" pitchFamily="66" charset="-78"/>
                <a:cs typeface="Arabic Typesetting" panose="03020402040406030203" pitchFamily="66" charset="-78"/>
              </a:rPr>
              <a:t>تنقسم الى دولة صهيونية ومناطق مستقلة، وحاليا أكثر من 80 تحت السلطة الصهيونية. حروب 1948، 1956، 1973. حروب لبنان، الثورة الفلسطينية والانتفاضتين الفلسطينيتين 1987، 2000، حروب غزة آخرها معركة طوفان الأقصى.</a:t>
            </a:r>
          </a:p>
          <a:p>
            <a:pPr marL="571500" indent="-571500" algn="just" rtl="1">
              <a:buFont typeface="Arial" panose="020B0604020202020204" pitchFamily="34" charset="0"/>
              <a:buChar char="•"/>
            </a:pPr>
            <a:r>
              <a:rPr lang="ar-DZ" dirty="0">
                <a:highlight>
                  <a:srgbClr val="D6E387"/>
                </a:highlight>
                <a:latin typeface="Arabic Typesetting" panose="03020402040406030203" pitchFamily="66" charset="-78"/>
                <a:cs typeface="Arabic Typesetting" panose="03020402040406030203" pitchFamily="66" charset="-78"/>
              </a:rPr>
              <a:t>عمليات السلام (1991- الى يومنا هذا)، </a:t>
            </a:r>
            <a:r>
              <a:rPr lang="ar-DZ" dirty="0">
                <a:latin typeface="Arabic Typesetting" panose="03020402040406030203" pitchFamily="66" charset="-78"/>
                <a:cs typeface="Arabic Typesetting" panose="03020402040406030203" pitchFamily="66" charset="-78"/>
              </a:rPr>
              <a:t>جولات من المفاوضات لا تنتهي أبرزها مدريد وأوسلو، التي تأسست على أثرها السلطة الفلسطينية.</a:t>
            </a:r>
          </a:p>
          <a:p>
            <a:pPr algn="just" rtl="1"/>
            <a:endParaRPr lang="en-US" dirty="0">
              <a:latin typeface="Arabic Typesetting" panose="03020402040406030203" pitchFamily="66" charset="-78"/>
              <a:cs typeface="Arabic Typesetting" panose="03020402040406030203" pitchFamily="66" charset="-78"/>
            </a:endParaRPr>
          </a:p>
        </p:txBody>
      </p:sp>
      <p:sp>
        <p:nvSpPr>
          <p:cNvPr id="48" name="Title 3">
            <a:extLst>
              <a:ext uri="{FF2B5EF4-FFF2-40B4-BE49-F238E27FC236}">
                <a16:creationId xmlns:a16="http://schemas.microsoft.com/office/drawing/2014/main" id="{C36F166D-25D2-F711-C02A-78B03D4447A7}"/>
              </a:ext>
            </a:extLst>
          </p:cNvPr>
          <p:cNvSpPr txBox="1">
            <a:spLocks/>
          </p:cNvSpPr>
          <p:nvPr/>
        </p:nvSpPr>
        <p:spPr>
          <a:xfrm>
            <a:off x="1251858" y="330197"/>
            <a:ext cx="9593942" cy="703944"/>
          </a:xfrm>
          <a:prstGeom prst="rect">
            <a:avLst/>
          </a:prstGeom>
          <a:solidFill>
            <a:srgbClr val="00CC00"/>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r>
              <a:rPr lang="ar-DZ" sz="4400" dirty="0">
                <a:latin typeface="Arabic Typesetting" panose="03020402040406030203" pitchFamily="66" charset="-78"/>
                <a:cs typeface="Arabic Typesetting" panose="03020402040406030203" pitchFamily="66" charset="-78"/>
              </a:rPr>
              <a:t>5. السياق السياسي لفلسطين من الحكم العثماني إلى اليوم</a:t>
            </a:r>
            <a:endParaRPr lang="en-US" sz="4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596448479"/>
      </p:ext>
    </p:extLst>
  </p:cSld>
  <p:clrMapOvr>
    <a:masterClrMapping/>
  </p:clrMapOvr>
</p:sld>
</file>

<file path=ppt/theme/theme1.xml><?xml version="1.0" encoding="utf-8"?>
<a:theme xmlns:a="http://schemas.openxmlformats.org/drawingml/2006/main" name="2_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02B775F-F54D-44C9-8A5E-6C450232D59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F099EBB6-D1EF-4345-A0D5-56C8432B26EA}">
  <ds:schemaRefs>
    <ds:schemaRef ds:uri="http://schemas.microsoft.com/sharepoint/v3/contenttype/forms"/>
  </ds:schemaRefs>
</ds:datastoreItem>
</file>

<file path=customXml/itemProps2.xml><?xml version="1.0" encoding="utf-8"?>
<ds:datastoreItem xmlns:ds="http://schemas.openxmlformats.org/officeDocument/2006/customXml" ds:itemID="{AE7F63A3-93DF-4331-8C04-BB726C702A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049FB4-E04C-4A47-A7EB-D9A7EE3720B6}">
  <ds:schemaRefs>
    <ds:schemaRef ds:uri="http://purl.org/dc/dcmitype/"/>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71af3243-3dd4-4a8d-8c0d-dd76da1f02a5"/>
    <ds:schemaRef ds:uri="http://purl.org/dc/terms/"/>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otalTime>0</TotalTime>
  <Words>3253</Words>
  <Application>Microsoft Office PowerPoint</Application>
  <PresentationFormat>Widescreen</PresentationFormat>
  <Paragraphs>250</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Arabic Typesetting</vt:lpstr>
      <vt:lpstr>Arial</vt:lpstr>
      <vt:lpstr>Avenir Next LT Pro Light</vt:lpstr>
      <vt:lpstr>Calibri</vt:lpstr>
      <vt:lpstr>Speak Pro</vt:lpstr>
      <vt:lpstr>Times New Roman</vt:lpstr>
      <vt:lpstr>Traditional Arabic</vt:lpstr>
      <vt:lpstr>2_Office Theme</vt:lpstr>
      <vt:lpstr>أ.د. مصطفى خواص khouas@gmail.com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2020-08-04T04:55:06Z</dcterms:created>
  <dcterms:modified xsi:type="dcterms:W3CDTF">2023-10-21T10:42:27Z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